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10287000" cx="18288000"/>
  <p:notesSz cx="6858000" cy="9144000"/>
  <p:embeddedFontLst>
    <p:embeddedFont>
      <p:font typeface="Poppins"/>
      <p:regular r:id="rId19"/>
      <p:bold r:id="rId20"/>
      <p:italic r:id="rId21"/>
      <p:boldItalic r:id="rId22"/>
    </p:embeddedFont>
    <p:embeddedFont>
      <p:font typeface="Helvetica Neue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7" roundtripDataSignature="AMtx7mi16OBCux2DbjTazls+c1HGVAEal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.fntdata"/><Relationship Id="rId22" Type="http://schemas.openxmlformats.org/officeDocument/2006/relationships/font" Target="fonts/Poppins-boldItalic.fntdata"/><Relationship Id="rId21" Type="http://schemas.openxmlformats.org/officeDocument/2006/relationships/font" Target="fonts/Poppins-italic.fntdata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oppins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hyperlink" Target="https://timbasolutionskenya.info" TargetMode="External"/><Relationship Id="rId6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28.png"/><Relationship Id="rId5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22.jpg"/><Relationship Id="rId5" Type="http://schemas.openxmlformats.org/officeDocument/2006/relationships/image" Target="../media/image27.png"/><Relationship Id="rId6" Type="http://schemas.openxmlformats.org/officeDocument/2006/relationships/image" Target="../media/image24.png"/><Relationship Id="rId7" Type="http://schemas.openxmlformats.org/officeDocument/2006/relationships/image" Target="../media/image18.png"/><Relationship Id="rId8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526789" y="8856525"/>
            <a:ext cx="866005" cy="866005"/>
          </a:xfrm>
          <a:custGeom>
            <a:rect b="b" l="l" r="r" t="t"/>
            <a:pathLst>
              <a:path extrusionOk="0" h="866005" w="866005">
                <a:moveTo>
                  <a:pt x="0" y="0"/>
                </a:moveTo>
                <a:lnTo>
                  <a:pt x="866005" y="0"/>
                </a:lnTo>
                <a:lnTo>
                  <a:pt x="866005" y="866004"/>
                </a:lnTo>
                <a:lnTo>
                  <a:pt x="0" y="866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0000"/>
            </a:blip>
            <a:stretch>
              <a:fillRect b="0" l="-70320" r="-70320" t="0"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-153959" y="-28575"/>
            <a:ext cx="18288000" cy="10315575"/>
            <a:chOff x="0" y="-38100"/>
            <a:chExt cx="24384000" cy="13754100"/>
          </a:xfrm>
        </p:grpSpPr>
        <p:sp>
          <p:nvSpPr>
            <p:cNvPr id="87" name="Google Shape;87;p1"/>
            <p:cNvSpPr/>
            <p:nvPr/>
          </p:nvSpPr>
          <p:spPr>
            <a:xfrm>
              <a:off x="0" y="0"/>
              <a:ext cx="24384000" cy="13716000"/>
            </a:xfrm>
            <a:custGeom>
              <a:rect b="b" l="l" r="r" t="t"/>
              <a:pathLst>
                <a:path extrusionOk="0"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gradFill>
              <a:gsLst>
                <a:gs pos="0">
                  <a:srgbClr val="0A1A2A">
                    <a:alpha val="54902"/>
                  </a:srgbClr>
                </a:gs>
                <a:gs pos="100000">
                  <a:srgbClr val="0A1A2A">
                    <a:alpha val="54902"/>
                  </a:srgbClr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88" name="Google Shape;88;p1"/>
            <p:cNvSpPr txBox="1"/>
            <p:nvPr/>
          </p:nvSpPr>
          <p:spPr>
            <a:xfrm>
              <a:off x="0" y="-38100"/>
              <a:ext cx="24384000" cy="137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89" name="Google Shape;89;p1"/>
          <p:cNvCxnSpPr/>
          <p:nvPr/>
        </p:nvCxnSpPr>
        <p:spPr>
          <a:xfrm rot="10800000">
            <a:off x="17500448" y="8008772"/>
            <a:ext cx="0" cy="1584172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"/>
          <p:cNvSpPr txBox="1"/>
          <p:nvPr/>
        </p:nvSpPr>
        <p:spPr>
          <a:xfrm>
            <a:off x="9144000" y="9435000"/>
            <a:ext cx="8115300" cy="3482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Trusted Market Entry &amp; Business Development Partner in Kenya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4199570" y="6995560"/>
            <a:ext cx="2772143" cy="214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586038" y="1390584"/>
            <a:ext cx="2476500" cy="2477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Timba Solutions Kenya</a:t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1562100" y="9305925"/>
            <a:ext cx="4895850" cy="2738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9" u="sng" cap="none" strike="noStrike">
                <a:solidFill>
                  <a:srgbClr val="E0E0E0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www.timbasolutionskenya.info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1543050" y="8829675"/>
            <a:ext cx="4562475" cy="3296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Visit Our Website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5062538" y="4806792"/>
            <a:ext cx="11167629" cy="8353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4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TIMBA SOLUTIONS KENYA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-532039" y="-127226"/>
            <a:ext cx="4188279" cy="4188279"/>
          </a:xfrm>
          <a:custGeom>
            <a:rect b="b" l="l" r="r" t="t"/>
            <a:pathLst>
              <a:path extrusionOk="0" h="4188279" w="4188279">
                <a:moveTo>
                  <a:pt x="0" y="0"/>
                </a:moveTo>
                <a:lnTo>
                  <a:pt x="4188278" y="0"/>
                </a:lnTo>
                <a:lnTo>
                  <a:pt x="4188278" y="4188278"/>
                </a:lnTo>
                <a:lnTo>
                  <a:pt x="0" y="4188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"/>
          <p:cNvSpPr/>
          <p:nvPr/>
        </p:nvSpPr>
        <p:spPr>
          <a:xfrm flipH="1" rot="10800000">
            <a:off x="-764735" y="-2290065"/>
            <a:ext cx="7630504" cy="8226958"/>
          </a:xfrm>
          <a:custGeom>
            <a:rect b="b" l="l" r="r" t="t"/>
            <a:pathLst>
              <a:path extrusionOk="0" h="8226958" w="7630504">
                <a:moveTo>
                  <a:pt x="0" y="8226958"/>
                </a:moveTo>
                <a:lnTo>
                  <a:pt x="7630504" y="8226958"/>
                </a:lnTo>
                <a:lnTo>
                  <a:pt x="7630504" y="0"/>
                </a:lnTo>
                <a:lnTo>
                  <a:pt x="0" y="0"/>
                </a:lnTo>
                <a:lnTo>
                  <a:pt x="0" y="8226958"/>
                </a:lnTo>
                <a:close/>
              </a:path>
            </a:pathLst>
          </a:custGeom>
          <a:blipFill rotWithShape="1">
            <a:blip r:embed="rId3">
              <a:alphaModFix amt="52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0" name="Google Shape;270;p10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271" name="Google Shape;271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10"/>
          <p:cNvSpPr/>
          <p:nvPr/>
        </p:nvSpPr>
        <p:spPr>
          <a:xfrm>
            <a:off x="-253755" y="5936893"/>
            <a:ext cx="8989664" cy="4365733"/>
          </a:xfrm>
          <a:custGeom>
            <a:rect b="b" l="l" r="r" t="t"/>
            <a:pathLst>
              <a:path extrusionOk="0" h="4365733" w="8989664">
                <a:moveTo>
                  <a:pt x="0" y="0"/>
                </a:moveTo>
                <a:lnTo>
                  <a:pt x="8989664" y="0"/>
                </a:lnTo>
                <a:lnTo>
                  <a:pt x="8989664" y="4365734"/>
                </a:lnTo>
                <a:lnTo>
                  <a:pt x="0" y="4365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48" l="0" r="0" t="-448"/>
            </a:stretch>
          </a:blipFill>
          <a:ln>
            <a:noFill/>
          </a:ln>
        </p:spPr>
      </p:sp>
      <p:grpSp>
        <p:nvGrpSpPr>
          <p:cNvPr id="274" name="Google Shape;274;p10"/>
          <p:cNvGrpSpPr/>
          <p:nvPr/>
        </p:nvGrpSpPr>
        <p:grpSpPr>
          <a:xfrm>
            <a:off x="8588950" y="-1148949"/>
            <a:ext cx="12175431" cy="11924050"/>
            <a:chOff x="0" y="-47625"/>
            <a:chExt cx="3178051" cy="3112435"/>
          </a:xfrm>
        </p:grpSpPr>
        <p:sp>
          <p:nvSpPr>
            <p:cNvPr id="275" name="Google Shape;275;p10"/>
            <p:cNvSpPr/>
            <p:nvPr/>
          </p:nvSpPr>
          <p:spPr>
            <a:xfrm>
              <a:off x="0" y="0"/>
              <a:ext cx="3178051" cy="3064810"/>
            </a:xfrm>
            <a:custGeom>
              <a:rect b="b" l="l" r="r" t="t"/>
              <a:pathLst>
                <a:path extrusionOk="0" h="3064810" w="3178051">
                  <a:moveTo>
                    <a:pt x="0" y="0"/>
                  </a:moveTo>
                  <a:lnTo>
                    <a:pt x="3178051" y="0"/>
                  </a:lnTo>
                  <a:lnTo>
                    <a:pt x="3178051" y="3064810"/>
                  </a:lnTo>
                  <a:lnTo>
                    <a:pt x="0" y="3064810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276" name="Google Shape;276;p10"/>
            <p:cNvSpPr txBox="1"/>
            <p:nvPr/>
          </p:nvSpPr>
          <p:spPr>
            <a:xfrm>
              <a:off x="0" y="-47625"/>
              <a:ext cx="3178051" cy="3112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1250" lIns="51250" spcFirstLastPara="1" rIns="51250" wrap="square" tIns="5125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1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77" name="Google Shape;277;p10"/>
          <p:cNvCxnSpPr/>
          <p:nvPr/>
        </p:nvCxnSpPr>
        <p:spPr>
          <a:xfrm rot="10800000">
            <a:off x="9973354" y="735948"/>
            <a:ext cx="0" cy="9170027"/>
          </a:xfrm>
          <a:prstGeom prst="straightConnector1">
            <a:avLst/>
          </a:prstGeom>
          <a:noFill/>
          <a:ln cap="flat" cmpd="sng" w="1905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8" name="Google Shape;278;p10"/>
          <p:cNvGrpSpPr/>
          <p:nvPr/>
        </p:nvGrpSpPr>
        <p:grpSpPr>
          <a:xfrm>
            <a:off x="9233810" y="1744372"/>
            <a:ext cx="1479087" cy="1479087"/>
            <a:chOff x="0" y="0"/>
            <a:chExt cx="812800" cy="812800"/>
          </a:xfrm>
        </p:grpSpPr>
        <p:sp>
          <p:nvSpPr>
            <p:cNvPr id="279" name="Google Shape;279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10"/>
          <p:cNvGrpSpPr/>
          <p:nvPr/>
        </p:nvGrpSpPr>
        <p:grpSpPr>
          <a:xfrm>
            <a:off x="9233810" y="4632039"/>
            <a:ext cx="1479087" cy="1479087"/>
            <a:chOff x="0" y="0"/>
            <a:chExt cx="812800" cy="812800"/>
          </a:xfrm>
        </p:grpSpPr>
        <p:sp>
          <p:nvSpPr>
            <p:cNvPr id="282" name="Google Shape;282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284;p10"/>
          <p:cNvGrpSpPr/>
          <p:nvPr/>
        </p:nvGrpSpPr>
        <p:grpSpPr>
          <a:xfrm>
            <a:off x="9233810" y="7524415"/>
            <a:ext cx="1479087" cy="1479087"/>
            <a:chOff x="0" y="0"/>
            <a:chExt cx="812800" cy="812800"/>
          </a:xfrm>
        </p:grpSpPr>
        <p:sp>
          <p:nvSpPr>
            <p:cNvPr id="285" name="Google Shape;285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10"/>
          <p:cNvGrpSpPr/>
          <p:nvPr/>
        </p:nvGrpSpPr>
        <p:grpSpPr>
          <a:xfrm>
            <a:off x="9384602" y="1895164"/>
            <a:ext cx="1177504" cy="1177504"/>
            <a:chOff x="0" y="0"/>
            <a:chExt cx="812800" cy="812800"/>
          </a:xfrm>
        </p:grpSpPr>
        <p:sp>
          <p:nvSpPr>
            <p:cNvPr id="288" name="Google Shape;288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10"/>
          <p:cNvGrpSpPr/>
          <p:nvPr/>
        </p:nvGrpSpPr>
        <p:grpSpPr>
          <a:xfrm>
            <a:off x="9384602" y="4782831"/>
            <a:ext cx="1177504" cy="1177504"/>
            <a:chOff x="0" y="0"/>
            <a:chExt cx="812800" cy="812800"/>
          </a:xfrm>
        </p:grpSpPr>
        <p:sp>
          <p:nvSpPr>
            <p:cNvPr id="291" name="Google Shape;291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0"/>
          <p:cNvGrpSpPr/>
          <p:nvPr/>
        </p:nvGrpSpPr>
        <p:grpSpPr>
          <a:xfrm>
            <a:off x="9384602" y="7675206"/>
            <a:ext cx="1177504" cy="1177504"/>
            <a:chOff x="0" y="0"/>
            <a:chExt cx="812800" cy="812800"/>
          </a:xfrm>
        </p:grpSpPr>
        <p:sp>
          <p:nvSpPr>
            <p:cNvPr id="294" name="Google Shape;294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0"/>
          <p:cNvSpPr txBox="1"/>
          <p:nvPr/>
        </p:nvSpPr>
        <p:spPr>
          <a:xfrm>
            <a:off x="495300" y="3152775"/>
            <a:ext cx="7505700" cy="454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Supporting every stage of your visit to Kenya. We ensure your executives experience seamless, professional, and productive time in Nairobi and beyond.</a:t>
            </a:r>
            <a:endParaRPr/>
          </a:p>
        </p:txBody>
      </p:sp>
      <p:sp>
        <p:nvSpPr>
          <p:cNvPr id="297" name="Google Shape;297;p10"/>
          <p:cNvSpPr txBox="1"/>
          <p:nvPr/>
        </p:nvSpPr>
        <p:spPr>
          <a:xfrm>
            <a:off x="419100" y="1933575"/>
            <a:ext cx="6943725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Executive Business Concierge</a:t>
            </a:r>
            <a:endParaRPr/>
          </a:p>
        </p:txBody>
      </p:sp>
      <p:sp>
        <p:nvSpPr>
          <p:cNvPr id="298" name="Google Shape;298;p10"/>
          <p:cNvSpPr txBox="1"/>
          <p:nvPr/>
        </p:nvSpPr>
        <p:spPr>
          <a:xfrm>
            <a:off x="9507545" y="2130465"/>
            <a:ext cx="931618" cy="371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01</a:t>
            </a:r>
            <a:endParaRPr/>
          </a:p>
        </p:txBody>
      </p:sp>
      <p:sp>
        <p:nvSpPr>
          <p:cNvPr id="299" name="Google Shape;299;p10"/>
          <p:cNvSpPr txBox="1"/>
          <p:nvPr/>
        </p:nvSpPr>
        <p:spPr>
          <a:xfrm>
            <a:off x="9507545" y="5018132"/>
            <a:ext cx="931618" cy="371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02</a:t>
            </a:r>
            <a:endParaRPr/>
          </a:p>
        </p:txBody>
      </p:sp>
      <p:sp>
        <p:nvSpPr>
          <p:cNvPr id="300" name="Google Shape;300;p10"/>
          <p:cNvSpPr txBox="1"/>
          <p:nvPr/>
        </p:nvSpPr>
        <p:spPr>
          <a:xfrm>
            <a:off x="1123950" y="685800"/>
            <a:ext cx="3781425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8 OF 12</a:t>
            </a:r>
            <a:endParaRPr/>
          </a:p>
        </p:txBody>
      </p:sp>
      <p:sp>
        <p:nvSpPr>
          <p:cNvPr id="301" name="Google Shape;301;p10"/>
          <p:cNvSpPr txBox="1"/>
          <p:nvPr/>
        </p:nvSpPr>
        <p:spPr>
          <a:xfrm>
            <a:off x="11144250" y="2381250"/>
            <a:ext cx="6153150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Airport reception, hotel arrangements, and executive transport to ensure a smooth and comfortable arrival and stay.</a:t>
            </a:r>
            <a:endParaRPr/>
          </a:p>
        </p:txBody>
      </p:sp>
      <p:sp>
        <p:nvSpPr>
          <p:cNvPr id="302" name="Google Shape;302;p10"/>
          <p:cNvSpPr txBox="1"/>
          <p:nvPr/>
        </p:nvSpPr>
        <p:spPr>
          <a:xfrm>
            <a:off x="11144250" y="5057775"/>
            <a:ext cx="6638925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itinerary planning and meeting scheduling to maximise productivity and ensure every engagement delivers results.</a:t>
            </a:r>
            <a:endParaRPr/>
          </a:p>
        </p:txBody>
      </p:sp>
      <p:sp>
        <p:nvSpPr>
          <p:cNvPr id="303" name="Google Shape;303;p10"/>
          <p:cNvSpPr txBox="1"/>
          <p:nvPr/>
        </p:nvSpPr>
        <p:spPr>
          <a:xfrm>
            <a:off x="11144250" y="1619250"/>
            <a:ext cx="345757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Travel &amp; Accommodation</a:t>
            </a:r>
            <a:endParaRPr/>
          </a:p>
        </p:txBody>
      </p:sp>
      <p:sp>
        <p:nvSpPr>
          <p:cNvPr id="304" name="Google Shape;304;p10"/>
          <p:cNvSpPr txBox="1"/>
          <p:nvPr/>
        </p:nvSpPr>
        <p:spPr>
          <a:xfrm>
            <a:off x="11144250" y="4295775"/>
            <a:ext cx="345757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Itinerary &amp; Meetings</a:t>
            </a:r>
            <a:endParaRPr/>
          </a:p>
        </p:txBody>
      </p:sp>
      <p:sp>
        <p:nvSpPr>
          <p:cNvPr id="305" name="Google Shape;305;p10"/>
          <p:cNvSpPr txBox="1"/>
          <p:nvPr/>
        </p:nvSpPr>
        <p:spPr>
          <a:xfrm>
            <a:off x="11144250" y="7734300"/>
            <a:ext cx="6153150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Comprehensive local orientation and on-the-ground support so your executives navigate Kenya with confidence and ease.</a:t>
            </a:r>
            <a:endParaRPr/>
          </a:p>
        </p:txBody>
      </p:sp>
      <p:sp>
        <p:nvSpPr>
          <p:cNvPr id="306" name="Google Shape;306;p10"/>
          <p:cNvSpPr txBox="1"/>
          <p:nvPr/>
        </p:nvSpPr>
        <p:spPr>
          <a:xfrm>
            <a:off x="11144250" y="6962775"/>
            <a:ext cx="359092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Local Orientation &amp; Support</a:t>
            </a:r>
            <a:endParaRPr/>
          </a:p>
        </p:txBody>
      </p:sp>
      <p:sp>
        <p:nvSpPr>
          <p:cNvPr id="307" name="Google Shape;307;p10"/>
          <p:cNvSpPr txBox="1"/>
          <p:nvPr/>
        </p:nvSpPr>
        <p:spPr>
          <a:xfrm>
            <a:off x="9507545" y="7910507"/>
            <a:ext cx="931618" cy="371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4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05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03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"/>
          <p:cNvSpPr/>
          <p:nvPr/>
        </p:nvSpPr>
        <p:spPr>
          <a:xfrm flipH="1" rot="10800000">
            <a:off x="-253747" y="-2290065"/>
            <a:ext cx="7630504" cy="8226958"/>
          </a:xfrm>
          <a:custGeom>
            <a:rect b="b" l="l" r="r" t="t"/>
            <a:pathLst>
              <a:path extrusionOk="0" h="8226958" w="7630504">
                <a:moveTo>
                  <a:pt x="0" y="8226958"/>
                </a:moveTo>
                <a:lnTo>
                  <a:pt x="7630504" y="8226958"/>
                </a:lnTo>
                <a:lnTo>
                  <a:pt x="7630504" y="0"/>
                </a:lnTo>
                <a:lnTo>
                  <a:pt x="0" y="0"/>
                </a:lnTo>
                <a:lnTo>
                  <a:pt x="0" y="8226958"/>
                </a:lnTo>
                <a:close/>
              </a:path>
            </a:pathLst>
          </a:custGeom>
          <a:blipFill rotWithShape="1">
            <a:blip r:embed="rId3">
              <a:alphaModFix amt="52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3" name="Google Shape;313;p11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314" name="Google Shape;314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6" name="Google Shape;316;p11"/>
          <p:cNvSpPr/>
          <p:nvPr/>
        </p:nvSpPr>
        <p:spPr>
          <a:xfrm>
            <a:off x="-253755" y="5936893"/>
            <a:ext cx="8989664" cy="4365733"/>
          </a:xfrm>
          <a:custGeom>
            <a:rect b="b" l="l" r="r" t="t"/>
            <a:pathLst>
              <a:path extrusionOk="0" h="4365733" w="8989664">
                <a:moveTo>
                  <a:pt x="0" y="0"/>
                </a:moveTo>
                <a:lnTo>
                  <a:pt x="8989664" y="0"/>
                </a:lnTo>
                <a:lnTo>
                  <a:pt x="8989664" y="4365734"/>
                </a:lnTo>
                <a:lnTo>
                  <a:pt x="0" y="4365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48" l="0" r="0" t="-448"/>
            </a:stretch>
          </a:blipFill>
          <a:ln>
            <a:noFill/>
          </a:ln>
        </p:spPr>
      </p:sp>
      <p:grpSp>
        <p:nvGrpSpPr>
          <p:cNvPr id="317" name="Google Shape;317;p11"/>
          <p:cNvGrpSpPr/>
          <p:nvPr/>
        </p:nvGrpSpPr>
        <p:grpSpPr>
          <a:xfrm>
            <a:off x="8697809" y="-1042340"/>
            <a:ext cx="12066664" cy="11817525"/>
            <a:chOff x="0" y="-47625"/>
            <a:chExt cx="3178051" cy="3112435"/>
          </a:xfrm>
        </p:grpSpPr>
        <p:sp>
          <p:nvSpPr>
            <p:cNvPr id="318" name="Google Shape;318;p11"/>
            <p:cNvSpPr/>
            <p:nvPr/>
          </p:nvSpPr>
          <p:spPr>
            <a:xfrm>
              <a:off x="0" y="0"/>
              <a:ext cx="3178051" cy="3064810"/>
            </a:xfrm>
            <a:custGeom>
              <a:rect b="b" l="l" r="r" t="t"/>
              <a:pathLst>
                <a:path extrusionOk="0" h="3064810" w="3178051">
                  <a:moveTo>
                    <a:pt x="0" y="0"/>
                  </a:moveTo>
                  <a:lnTo>
                    <a:pt x="3178051" y="0"/>
                  </a:lnTo>
                  <a:lnTo>
                    <a:pt x="3178051" y="3064810"/>
                  </a:lnTo>
                  <a:lnTo>
                    <a:pt x="0" y="3064810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319" name="Google Shape;319;p11"/>
            <p:cNvSpPr txBox="1"/>
            <p:nvPr/>
          </p:nvSpPr>
          <p:spPr>
            <a:xfrm>
              <a:off x="0" y="-47625"/>
              <a:ext cx="3178051" cy="3112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11"/>
          <p:cNvSpPr txBox="1"/>
          <p:nvPr/>
        </p:nvSpPr>
        <p:spPr>
          <a:xfrm>
            <a:off x="495300" y="3152775"/>
            <a:ext cx="7505700" cy="454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structured, transparent approach to establishing and growing your business presence in Kenya — from first conversation to long-term success.</a:t>
            </a:r>
            <a:endParaRPr/>
          </a:p>
        </p:txBody>
      </p:sp>
      <p:sp>
        <p:nvSpPr>
          <p:cNvPr id="321" name="Google Shape;321;p11"/>
          <p:cNvSpPr txBox="1"/>
          <p:nvPr/>
        </p:nvSpPr>
        <p:spPr>
          <a:xfrm>
            <a:off x="419100" y="1933575"/>
            <a:ext cx="6943725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Our 5-Step Process</a:t>
            </a:r>
            <a:endParaRPr/>
          </a:p>
        </p:txBody>
      </p:sp>
      <p:sp>
        <p:nvSpPr>
          <p:cNvPr id="322" name="Google Shape;322;p11"/>
          <p:cNvSpPr txBox="1"/>
          <p:nvPr/>
        </p:nvSpPr>
        <p:spPr>
          <a:xfrm>
            <a:off x="1123950" y="685800"/>
            <a:ext cx="3781425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10 OF 12</a:t>
            </a:r>
            <a:endParaRPr/>
          </a:p>
        </p:txBody>
      </p:sp>
      <p:sp>
        <p:nvSpPr>
          <p:cNvPr id="323" name="Google Shape;323;p11"/>
          <p:cNvSpPr txBox="1"/>
          <p:nvPr/>
        </p:nvSpPr>
        <p:spPr>
          <a:xfrm>
            <a:off x="9239250" y="1009650"/>
            <a:ext cx="819150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 1: Initial Consultation</a:t>
            </a:r>
            <a:endParaRPr/>
          </a:p>
        </p:txBody>
      </p:sp>
      <p:sp>
        <p:nvSpPr>
          <p:cNvPr id="324" name="Google Shape;324;p11"/>
          <p:cNvSpPr txBox="1"/>
          <p:nvPr/>
        </p:nvSpPr>
        <p:spPr>
          <a:xfrm>
            <a:off x="9239250" y="1438275"/>
            <a:ext cx="8191500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Understand the client's goals, market needs, and entry objectives.</a:t>
            </a:r>
            <a:endParaRPr/>
          </a:p>
        </p:txBody>
      </p:sp>
      <p:sp>
        <p:nvSpPr>
          <p:cNvPr id="325" name="Google Shape;325;p11"/>
          <p:cNvSpPr txBox="1"/>
          <p:nvPr/>
        </p:nvSpPr>
        <p:spPr>
          <a:xfrm>
            <a:off x="9239250" y="2133600"/>
            <a:ext cx="819150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 2: Market Assessment</a:t>
            </a:r>
            <a:endParaRPr/>
          </a:p>
        </p:txBody>
      </p:sp>
      <p:sp>
        <p:nvSpPr>
          <p:cNvPr id="326" name="Google Shape;326;p11"/>
          <p:cNvSpPr txBox="1"/>
          <p:nvPr/>
        </p:nvSpPr>
        <p:spPr>
          <a:xfrm>
            <a:off x="9239250" y="2562225"/>
            <a:ext cx="8191500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 opportunities, risks, and the competitive landscape.</a:t>
            </a:r>
            <a:endParaRPr/>
          </a:p>
        </p:txBody>
      </p:sp>
      <p:sp>
        <p:nvSpPr>
          <p:cNvPr id="327" name="Google Shape;327;p11"/>
          <p:cNvSpPr txBox="1"/>
          <p:nvPr/>
        </p:nvSpPr>
        <p:spPr>
          <a:xfrm>
            <a:off x="9239250" y="3257550"/>
            <a:ext cx="819150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 3: Strategic Planning</a:t>
            </a:r>
            <a:endParaRPr/>
          </a:p>
        </p:txBody>
      </p:sp>
      <p:sp>
        <p:nvSpPr>
          <p:cNvPr id="328" name="Google Shape;328;p11"/>
          <p:cNvSpPr txBox="1"/>
          <p:nvPr/>
        </p:nvSpPr>
        <p:spPr>
          <a:xfrm>
            <a:off x="9239250" y="3686175"/>
            <a:ext cx="8191500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Develop a tailored market entry roadmap, identify partners, and align resources.</a:t>
            </a:r>
            <a:endParaRPr/>
          </a:p>
        </p:txBody>
      </p:sp>
      <p:sp>
        <p:nvSpPr>
          <p:cNvPr id="329" name="Google Shape;329;p11"/>
          <p:cNvSpPr txBox="1"/>
          <p:nvPr/>
        </p:nvSpPr>
        <p:spPr>
          <a:xfrm>
            <a:off x="9239250" y="4381500"/>
            <a:ext cx="819150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 4: Local Execution</a:t>
            </a:r>
            <a:endParaRPr/>
          </a:p>
        </p:txBody>
      </p:sp>
      <p:sp>
        <p:nvSpPr>
          <p:cNvPr id="330" name="Google Shape;330;p11"/>
          <p:cNvSpPr txBox="1"/>
          <p:nvPr/>
        </p:nvSpPr>
        <p:spPr>
          <a:xfrm>
            <a:off x="9239250" y="4848225"/>
            <a:ext cx="8191500" cy="229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Handle on-the-ground implementation including representation, registration, sourcing, and operations.</a:t>
            </a:r>
            <a:endParaRPr/>
          </a:p>
        </p:txBody>
      </p:sp>
      <p:sp>
        <p:nvSpPr>
          <p:cNvPr id="331" name="Google Shape;331;p11"/>
          <p:cNvSpPr txBox="1"/>
          <p:nvPr/>
        </p:nvSpPr>
        <p:spPr>
          <a:xfrm>
            <a:off x="9239250" y="5800725"/>
            <a:ext cx="819150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Step 5: Ongoing Support</a:t>
            </a:r>
            <a:endParaRPr/>
          </a:p>
        </p:txBody>
      </p:sp>
      <p:sp>
        <p:nvSpPr>
          <p:cNvPr id="332" name="Google Shape;332;p11"/>
          <p:cNvSpPr txBox="1"/>
          <p:nvPr/>
        </p:nvSpPr>
        <p:spPr>
          <a:xfrm>
            <a:off x="9239250" y="6267450"/>
            <a:ext cx="8191500" cy="458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Provide continuous local representation, stakeholder engagement, performance monitoring, and adaptive strategy for sustained growth in Kenya.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12"/>
          <p:cNvGrpSpPr/>
          <p:nvPr/>
        </p:nvGrpSpPr>
        <p:grpSpPr>
          <a:xfrm>
            <a:off x="0" y="-28575"/>
            <a:ext cx="8382000" cy="10315575"/>
            <a:chOff x="0" y="-38100"/>
            <a:chExt cx="11176000" cy="13754100"/>
          </a:xfrm>
        </p:grpSpPr>
        <p:sp>
          <p:nvSpPr>
            <p:cNvPr id="338" name="Google Shape;338;p12"/>
            <p:cNvSpPr/>
            <p:nvPr/>
          </p:nvSpPr>
          <p:spPr>
            <a:xfrm>
              <a:off x="0" y="0"/>
              <a:ext cx="11176000" cy="13716000"/>
            </a:xfrm>
            <a:custGeom>
              <a:rect b="b" l="l" r="r" t="t"/>
              <a:pathLst>
                <a:path extrusionOk="0" h="13716000" w="11176000">
                  <a:moveTo>
                    <a:pt x="0" y="0"/>
                  </a:moveTo>
                  <a:lnTo>
                    <a:pt x="11176000" y="0"/>
                  </a:lnTo>
                  <a:lnTo>
                    <a:pt x="11176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</p:sp>
        <p:sp>
          <p:nvSpPr>
            <p:cNvPr id="339" name="Google Shape;339;p12"/>
            <p:cNvSpPr txBox="1"/>
            <p:nvPr/>
          </p:nvSpPr>
          <p:spPr>
            <a:xfrm>
              <a:off x="0" y="-38100"/>
              <a:ext cx="11176000" cy="137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12"/>
          <p:cNvGrpSpPr/>
          <p:nvPr/>
        </p:nvGrpSpPr>
        <p:grpSpPr>
          <a:xfrm>
            <a:off x="8382000" y="-28575"/>
            <a:ext cx="9906000" cy="10315575"/>
            <a:chOff x="0" y="-38100"/>
            <a:chExt cx="13208000" cy="13754100"/>
          </a:xfrm>
        </p:grpSpPr>
        <p:sp>
          <p:nvSpPr>
            <p:cNvPr id="341" name="Google Shape;341;p12"/>
            <p:cNvSpPr/>
            <p:nvPr/>
          </p:nvSpPr>
          <p:spPr>
            <a:xfrm>
              <a:off x="0" y="0"/>
              <a:ext cx="13208000" cy="13716000"/>
            </a:xfrm>
            <a:custGeom>
              <a:rect b="b" l="l" r="r" t="t"/>
              <a:pathLst>
                <a:path extrusionOk="0" h="13716000" w="13208000">
                  <a:moveTo>
                    <a:pt x="0" y="0"/>
                  </a:moveTo>
                  <a:lnTo>
                    <a:pt x="13208000" y="0"/>
                  </a:lnTo>
                  <a:lnTo>
                    <a:pt x="13208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342" name="Google Shape;342;p12"/>
            <p:cNvSpPr txBox="1"/>
            <p:nvPr/>
          </p:nvSpPr>
          <p:spPr>
            <a:xfrm>
              <a:off x="0" y="-38100"/>
              <a:ext cx="13208000" cy="137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3" name="Google Shape;343;p12"/>
          <p:cNvSpPr/>
          <p:nvPr/>
        </p:nvSpPr>
        <p:spPr>
          <a:xfrm flipH="1" rot="10800000">
            <a:off x="-417827" y="-4018055"/>
            <a:ext cx="8993507" cy="9696504"/>
          </a:xfrm>
          <a:custGeom>
            <a:rect b="b" l="l" r="r" t="t"/>
            <a:pathLst>
              <a:path extrusionOk="0" h="9696504" w="8993507">
                <a:moveTo>
                  <a:pt x="0" y="9696504"/>
                </a:moveTo>
                <a:lnTo>
                  <a:pt x="8993507" y="9696504"/>
                </a:lnTo>
                <a:lnTo>
                  <a:pt x="8993507" y="0"/>
                </a:lnTo>
                <a:lnTo>
                  <a:pt x="0" y="0"/>
                </a:lnTo>
                <a:lnTo>
                  <a:pt x="0" y="9696504"/>
                </a:lnTo>
                <a:close/>
              </a:path>
            </a:pathLst>
          </a:custGeom>
          <a:blipFill rotWithShape="1">
            <a:blip r:embed="rId3">
              <a:alphaModFix amt="57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4" name="Google Shape;344;p12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345" name="Google Shape;345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7" name="Google Shape;347;p12"/>
          <p:cNvSpPr/>
          <p:nvPr/>
        </p:nvSpPr>
        <p:spPr>
          <a:xfrm>
            <a:off x="-1675834" y="6324945"/>
            <a:ext cx="10437704" cy="5923397"/>
          </a:xfrm>
          <a:custGeom>
            <a:rect b="b" l="l" r="r" t="t"/>
            <a:pathLst>
              <a:path extrusionOk="0" h="5923397" w="10437704">
                <a:moveTo>
                  <a:pt x="0" y="0"/>
                </a:moveTo>
                <a:lnTo>
                  <a:pt x="10437704" y="0"/>
                </a:lnTo>
                <a:lnTo>
                  <a:pt x="10437704" y="5923397"/>
                </a:lnTo>
                <a:lnTo>
                  <a:pt x="0" y="5923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p12"/>
          <p:cNvSpPr/>
          <p:nvPr/>
        </p:nvSpPr>
        <p:spPr>
          <a:xfrm>
            <a:off x="609600" y="5524500"/>
            <a:ext cx="7329150" cy="4104324"/>
          </a:xfrm>
          <a:custGeom>
            <a:rect b="b" l="l" r="r" t="t"/>
            <a:pathLst>
              <a:path extrusionOk="0" h="3556000" w="6350000">
                <a:moveTo>
                  <a:pt x="355600" y="0"/>
                </a:moveTo>
                <a:lnTo>
                  <a:pt x="5994400" y="0"/>
                </a:lnTo>
                <a:cubicBezTo>
                  <a:pt x="6190792" y="0"/>
                  <a:pt x="6350000" y="159208"/>
                  <a:pt x="6350000" y="355600"/>
                </a:cubicBezTo>
                <a:lnTo>
                  <a:pt x="6350000" y="3200400"/>
                </a:lnTo>
                <a:cubicBezTo>
                  <a:pt x="6350000" y="3396792"/>
                  <a:pt x="6190792" y="3556000"/>
                  <a:pt x="5994400" y="3556000"/>
                </a:cubicBezTo>
                <a:lnTo>
                  <a:pt x="355600" y="3556000"/>
                </a:lnTo>
                <a:cubicBezTo>
                  <a:pt x="159208" y="3556000"/>
                  <a:pt x="0" y="3396792"/>
                  <a:pt x="0" y="3200400"/>
                </a:cubicBezTo>
                <a:lnTo>
                  <a:pt x="0" y="355600"/>
                </a:lnTo>
                <a:cubicBezTo>
                  <a:pt x="0" y="159208"/>
                  <a:pt x="159208" y="0"/>
                  <a:pt x="3556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9" name="Google Shape;349;p12"/>
          <p:cNvGrpSpPr/>
          <p:nvPr/>
        </p:nvGrpSpPr>
        <p:grpSpPr>
          <a:xfrm>
            <a:off x="9364943" y="1282598"/>
            <a:ext cx="5703600" cy="709734"/>
            <a:chOff x="0" y="-47625"/>
            <a:chExt cx="1766291" cy="219791"/>
          </a:xfrm>
        </p:grpSpPr>
        <p:sp>
          <p:nvSpPr>
            <p:cNvPr id="350" name="Google Shape;350;p12"/>
            <p:cNvSpPr/>
            <p:nvPr/>
          </p:nvSpPr>
          <p:spPr>
            <a:xfrm>
              <a:off x="0" y="0"/>
              <a:ext cx="1766291" cy="172166"/>
            </a:xfrm>
            <a:custGeom>
              <a:rect b="b" l="l" r="r" t="t"/>
              <a:pathLst>
                <a:path extrusionOk="0" h="172166" w="1766291">
                  <a:moveTo>
                    <a:pt x="0" y="0"/>
                  </a:moveTo>
                  <a:lnTo>
                    <a:pt x="1766291" y="0"/>
                  </a:lnTo>
                  <a:lnTo>
                    <a:pt x="1766291" y="172166"/>
                  </a:lnTo>
                  <a:lnTo>
                    <a:pt x="0" y="172166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351" name="Google Shape;351;p12"/>
            <p:cNvSpPr txBox="1"/>
            <p:nvPr/>
          </p:nvSpPr>
          <p:spPr>
            <a:xfrm>
              <a:off x="0" y="-47625"/>
              <a:ext cx="1766291" cy="219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12"/>
          <p:cNvGrpSpPr/>
          <p:nvPr/>
        </p:nvGrpSpPr>
        <p:grpSpPr>
          <a:xfrm>
            <a:off x="9364943" y="4175868"/>
            <a:ext cx="5703600" cy="709734"/>
            <a:chOff x="0" y="-47625"/>
            <a:chExt cx="1766291" cy="219791"/>
          </a:xfrm>
        </p:grpSpPr>
        <p:sp>
          <p:nvSpPr>
            <p:cNvPr id="353" name="Google Shape;353;p12"/>
            <p:cNvSpPr/>
            <p:nvPr/>
          </p:nvSpPr>
          <p:spPr>
            <a:xfrm>
              <a:off x="0" y="0"/>
              <a:ext cx="1766291" cy="172166"/>
            </a:xfrm>
            <a:custGeom>
              <a:rect b="b" l="l" r="r" t="t"/>
              <a:pathLst>
                <a:path extrusionOk="0" h="172166" w="1766291">
                  <a:moveTo>
                    <a:pt x="0" y="0"/>
                  </a:moveTo>
                  <a:lnTo>
                    <a:pt x="1766291" y="0"/>
                  </a:lnTo>
                  <a:lnTo>
                    <a:pt x="1766291" y="172166"/>
                  </a:lnTo>
                  <a:lnTo>
                    <a:pt x="0" y="172166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354" name="Google Shape;354;p12"/>
            <p:cNvSpPr txBox="1"/>
            <p:nvPr/>
          </p:nvSpPr>
          <p:spPr>
            <a:xfrm>
              <a:off x="0" y="-47625"/>
              <a:ext cx="1766291" cy="219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12"/>
          <p:cNvGrpSpPr/>
          <p:nvPr/>
        </p:nvGrpSpPr>
        <p:grpSpPr>
          <a:xfrm>
            <a:off x="9364943" y="7121395"/>
            <a:ext cx="5703600" cy="709734"/>
            <a:chOff x="0" y="-47625"/>
            <a:chExt cx="1766291" cy="219791"/>
          </a:xfrm>
        </p:grpSpPr>
        <p:sp>
          <p:nvSpPr>
            <p:cNvPr id="356" name="Google Shape;356;p12"/>
            <p:cNvSpPr/>
            <p:nvPr/>
          </p:nvSpPr>
          <p:spPr>
            <a:xfrm>
              <a:off x="0" y="0"/>
              <a:ext cx="1766291" cy="172166"/>
            </a:xfrm>
            <a:custGeom>
              <a:rect b="b" l="l" r="r" t="t"/>
              <a:pathLst>
                <a:path extrusionOk="0" h="172166" w="1766291">
                  <a:moveTo>
                    <a:pt x="0" y="0"/>
                  </a:moveTo>
                  <a:lnTo>
                    <a:pt x="1766291" y="0"/>
                  </a:lnTo>
                  <a:lnTo>
                    <a:pt x="1766291" y="172166"/>
                  </a:lnTo>
                  <a:lnTo>
                    <a:pt x="0" y="172166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357" name="Google Shape;357;p12"/>
            <p:cNvSpPr txBox="1"/>
            <p:nvPr/>
          </p:nvSpPr>
          <p:spPr>
            <a:xfrm>
              <a:off x="0" y="-47625"/>
              <a:ext cx="1766291" cy="219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8" name="Google Shape;358;p12"/>
          <p:cNvSpPr txBox="1"/>
          <p:nvPr/>
        </p:nvSpPr>
        <p:spPr>
          <a:xfrm>
            <a:off x="609600" y="2581275"/>
            <a:ext cx="5667375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 Partner With Us?</a:t>
            </a:r>
            <a:endParaRPr/>
          </a:p>
        </p:txBody>
      </p:sp>
      <p:sp>
        <p:nvSpPr>
          <p:cNvPr id="359" name="Google Shape;359;p12"/>
          <p:cNvSpPr txBox="1"/>
          <p:nvPr/>
        </p:nvSpPr>
        <p:spPr>
          <a:xfrm>
            <a:off x="9896475" y="2190750"/>
            <a:ext cx="4657725" cy="30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Local Partner</a:t>
            </a:r>
            <a:endParaRPr/>
          </a:p>
        </p:txBody>
      </p:sp>
      <p:sp>
        <p:nvSpPr>
          <p:cNvPr id="360" name="Google Shape;360;p12"/>
          <p:cNvSpPr txBox="1"/>
          <p:nvPr/>
        </p:nvSpPr>
        <p:spPr>
          <a:xfrm>
            <a:off x="10077450" y="5086350"/>
            <a:ext cx="4276725" cy="302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Lower Your Risk</a:t>
            </a:r>
            <a:endParaRPr/>
          </a:p>
        </p:txBody>
      </p:sp>
      <p:sp>
        <p:nvSpPr>
          <p:cNvPr id="361" name="Google Shape;361;p12"/>
          <p:cNvSpPr txBox="1"/>
          <p:nvPr/>
        </p:nvSpPr>
        <p:spPr>
          <a:xfrm>
            <a:off x="10077450" y="7943850"/>
            <a:ext cx="5354435" cy="295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Built to Last</a:t>
            </a:r>
            <a:endParaRPr/>
          </a:p>
        </p:txBody>
      </p:sp>
      <p:sp>
        <p:nvSpPr>
          <p:cNvPr id="362" name="Google Shape;362;p12"/>
          <p:cNvSpPr txBox="1"/>
          <p:nvPr/>
        </p:nvSpPr>
        <p:spPr>
          <a:xfrm>
            <a:off x="609600" y="3943350"/>
            <a:ext cx="7610475" cy="6737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CCCCC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become your local extension. Timba Solutions Kenya bridges the gap between your international ambitions and successful on-the-ground execution — so you never navigate Kenya's market alone.</a:t>
            </a:r>
            <a:endParaRPr/>
          </a:p>
        </p:txBody>
      </p:sp>
      <p:sp>
        <p:nvSpPr>
          <p:cNvPr id="363" name="Google Shape;363;p12"/>
          <p:cNvSpPr txBox="1"/>
          <p:nvPr/>
        </p:nvSpPr>
        <p:spPr>
          <a:xfrm>
            <a:off x="8486775" y="3143250"/>
            <a:ext cx="8772525" cy="522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Deep local knowledge, professional representation, and established networks across Kenya's key industries and institutions.</a:t>
            </a:r>
            <a:endParaRPr/>
          </a:p>
        </p:txBody>
      </p:sp>
      <p:sp>
        <p:nvSpPr>
          <p:cNvPr id="364" name="Google Shape;364;p12"/>
          <p:cNvSpPr txBox="1"/>
          <p:nvPr/>
        </p:nvSpPr>
        <p:spPr>
          <a:xfrm>
            <a:off x="8486775" y="6048375"/>
            <a:ext cx="8772525" cy="550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minimize market entry risk through proven processes, transparent reporting, and honest guidance at every stage of your journey.</a:t>
            </a:r>
            <a:endParaRPr/>
          </a:p>
        </p:txBody>
      </p:sp>
      <p:sp>
        <p:nvSpPr>
          <p:cNvPr id="365" name="Google Shape;365;p12"/>
          <p:cNvSpPr txBox="1"/>
          <p:nvPr/>
        </p:nvSpPr>
        <p:spPr>
          <a:xfrm>
            <a:off x="1123950" y="685800"/>
            <a:ext cx="3781425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11 OF 12</a:t>
            </a:r>
            <a:endParaRPr/>
          </a:p>
        </p:txBody>
      </p:sp>
      <p:sp>
        <p:nvSpPr>
          <p:cNvPr id="366" name="Google Shape;366;p12"/>
          <p:cNvSpPr txBox="1"/>
          <p:nvPr/>
        </p:nvSpPr>
        <p:spPr>
          <a:xfrm>
            <a:off x="10077450" y="1504950"/>
            <a:ext cx="4276725" cy="297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Local Expertise &amp; Representation</a:t>
            </a:r>
            <a:endParaRPr/>
          </a:p>
        </p:txBody>
      </p:sp>
      <p:sp>
        <p:nvSpPr>
          <p:cNvPr id="367" name="Google Shape;367;p12"/>
          <p:cNvSpPr txBox="1"/>
          <p:nvPr/>
        </p:nvSpPr>
        <p:spPr>
          <a:xfrm>
            <a:off x="9667875" y="4400550"/>
            <a:ext cx="6106131" cy="297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Reduced Risk &amp; Clear Communication</a:t>
            </a:r>
            <a:endParaRPr/>
          </a:p>
        </p:txBody>
      </p:sp>
      <p:sp>
        <p:nvSpPr>
          <p:cNvPr id="368" name="Google Shape;368;p12"/>
          <p:cNvSpPr txBox="1"/>
          <p:nvPr/>
        </p:nvSpPr>
        <p:spPr>
          <a:xfrm>
            <a:off x="9667875" y="7343775"/>
            <a:ext cx="6593667" cy="297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Long-Term Partnership Commitment</a:t>
            </a:r>
            <a:endParaRPr/>
          </a:p>
        </p:txBody>
      </p:sp>
      <p:sp>
        <p:nvSpPr>
          <p:cNvPr id="369" name="Google Shape;369;p12"/>
          <p:cNvSpPr txBox="1"/>
          <p:nvPr/>
        </p:nvSpPr>
        <p:spPr>
          <a:xfrm>
            <a:off x="9364943" y="8828047"/>
            <a:ext cx="7467600" cy="550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invest in your long-term success in Kenya — from initial entry through sustained growth, operations, and ongoing business development.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3"/>
          <p:cNvSpPr/>
          <p:nvPr/>
        </p:nvSpPr>
        <p:spPr>
          <a:xfrm>
            <a:off x="8663686" y="-321362"/>
            <a:ext cx="16376244" cy="10910673"/>
          </a:xfrm>
          <a:custGeom>
            <a:rect b="b" l="l" r="r" t="t"/>
            <a:pathLst>
              <a:path extrusionOk="0" h="10910673" w="16376244">
                <a:moveTo>
                  <a:pt x="0" y="0"/>
                </a:moveTo>
                <a:lnTo>
                  <a:pt x="16376244" y="0"/>
                </a:lnTo>
                <a:lnTo>
                  <a:pt x="16376244" y="10910673"/>
                </a:lnTo>
                <a:lnTo>
                  <a:pt x="0" y="109106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89" l="-704" r="-704" t="-989"/>
            </a:stretch>
          </a:blipFill>
          <a:ln>
            <a:noFill/>
          </a:ln>
        </p:spPr>
      </p:sp>
      <p:sp>
        <p:nvSpPr>
          <p:cNvPr id="375" name="Google Shape;375;p13"/>
          <p:cNvSpPr/>
          <p:nvPr/>
        </p:nvSpPr>
        <p:spPr>
          <a:xfrm>
            <a:off x="704621" y="5399719"/>
            <a:ext cx="4762500" cy="4762481"/>
          </a:xfrm>
          <a:custGeom>
            <a:rect b="b" l="l" r="r" t="t"/>
            <a:pathLst>
              <a:path extrusionOk="0" h="6349975" w="6350000">
                <a:moveTo>
                  <a:pt x="6350000" y="3175025"/>
                </a:moveTo>
                <a:cubicBezTo>
                  <a:pt x="6350000" y="4928451"/>
                  <a:pt x="4928476" y="6349975"/>
                  <a:pt x="3175000" y="6349975"/>
                </a:cubicBezTo>
                <a:cubicBezTo>
                  <a:pt x="1421498" y="6349975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2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3"/>
          <p:cNvSpPr txBox="1"/>
          <p:nvPr/>
        </p:nvSpPr>
        <p:spPr>
          <a:xfrm>
            <a:off x="542925" y="3390900"/>
            <a:ext cx="6096000" cy="4973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5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Let's Build Together</a:t>
            </a:r>
            <a:endParaRPr/>
          </a:p>
        </p:txBody>
      </p:sp>
      <p:sp>
        <p:nvSpPr>
          <p:cNvPr id="377" name="Google Shape;377;p13"/>
          <p:cNvSpPr txBox="1"/>
          <p:nvPr/>
        </p:nvSpPr>
        <p:spPr>
          <a:xfrm>
            <a:off x="311585" y="4904676"/>
            <a:ext cx="7781925" cy="458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are ready to be your trusted local partner in Kenya. Reach out to us and let's start the journey.</a:t>
            </a:r>
            <a:endParaRPr/>
          </a:p>
        </p:txBody>
      </p:sp>
      <p:sp>
        <p:nvSpPr>
          <p:cNvPr id="378" name="Google Shape;378;p13"/>
          <p:cNvSpPr/>
          <p:nvPr/>
        </p:nvSpPr>
        <p:spPr>
          <a:xfrm>
            <a:off x="9944166" y="8252064"/>
            <a:ext cx="458905" cy="458905"/>
          </a:xfrm>
          <a:custGeom>
            <a:rect b="b" l="l" r="r" t="t"/>
            <a:pathLst>
              <a:path extrusionOk="0" h="458905" w="458905">
                <a:moveTo>
                  <a:pt x="0" y="0"/>
                </a:moveTo>
                <a:lnTo>
                  <a:pt x="458905" y="0"/>
                </a:lnTo>
                <a:lnTo>
                  <a:pt x="458905" y="458905"/>
                </a:lnTo>
                <a:lnTo>
                  <a:pt x="0" y="458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9" name="Google Shape;379;p13"/>
          <p:cNvSpPr/>
          <p:nvPr/>
        </p:nvSpPr>
        <p:spPr>
          <a:xfrm>
            <a:off x="9948832" y="9032703"/>
            <a:ext cx="449604" cy="449604"/>
          </a:xfrm>
          <a:custGeom>
            <a:rect b="b" l="l" r="r" t="t"/>
            <a:pathLst>
              <a:path extrusionOk="0" h="449604" w="449604">
                <a:moveTo>
                  <a:pt x="0" y="0"/>
                </a:moveTo>
                <a:lnTo>
                  <a:pt x="449604" y="0"/>
                </a:lnTo>
                <a:lnTo>
                  <a:pt x="449604" y="449604"/>
                </a:lnTo>
                <a:lnTo>
                  <a:pt x="0" y="449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0" name="Google Shape;380;p13"/>
          <p:cNvSpPr/>
          <p:nvPr/>
        </p:nvSpPr>
        <p:spPr>
          <a:xfrm>
            <a:off x="9943189" y="7590455"/>
            <a:ext cx="460840" cy="460840"/>
          </a:xfrm>
          <a:custGeom>
            <a:rect b="b" l="l" r="r" t="t"/>
            <a:pathLst>
              <a:path extrusionOk="0" h="460840" w="460840">
                <a:moveTo>
                  <a:pt x="0" y="0"/>
                </a:moveTo>
                <a:lnTo>
                  <a:pt x="460840" y="0"/>
                </a:lnTo>
                <a:lnTo>
                  <a:pt x="460840" y="460841"/>
                </a:lnTo>
                <a:lnTo>
                  <a:pt x="0" y="460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13"/>
          <p:cNvSpPr txBox="1"/>
          <p:nvPr/>
        </p:nvSpPr>
        <p:spPr>
          <a:xfrm>
            <a:off x="10599775" y="7713925"/>
            <a:ext cx="5037300" cy="2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+254 715 005 299</a:t>
            </a:r>
            <a:endParaRPr/>
          </a:p>
        </p:txBody>
      </p:sp>
      <p:sp>
        <p:nvSpPr>
          <p:cNvPr id="382" name="Google Shape;382;p13"/>
          <p:cNvSpPr txBox="1"/>
          <p:nvPr/>
        </p:nvSpPr>
        <p:spPr>
          <a:xfrm>
            <a:off x="10599775" y="8374550"/>
            <a:ext cx="4838700" cy="2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www.timbasolutionskenya.info</a:t>
            </a:r>
            <a:endParaRPr/>
          </a:p>
        </p:txBody>
      </p:sp>
      <p:sp>
        <p:nvSpPr>
          <p:cNvPr id="383" name="Google Shape;383;p13"/>
          <p:cNvSpPr txBox="1"/>
          <p:nvPr/>
        </p:nvSpPr>
        <p:spPr>
          <a:xfrm>
            <a:off x="10599775" y="9035175"/>
            <a:ext cx="5037300" cy="2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bensonyada@timbasolutionskenya.info</a:t>
            </a:r>
            <a:endParaRPr/>
          </a:p>
        </p:txBody>
      </p:sp>
      <p:sp>
        <p:nvSpPr>
          <p:cNvPr id="384" name="Google Shape;384;p13"/>
          <p:cNvSpPr txBox="1"/>
          <p:nvPr/>
        </p:nvSpPr>
        <p:spPr>
          <a:xfrm>
            <a:off x="2581275" y="1580755"/>
            <a:ext cx="2476500" cy="298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Timba Solutions Kenya</a:t>
            </a:r>
            <a:endParaRPr/>
          </a:p>
        </p:txBody>
      </p:sp>
      <p:sp>
        <p:nvSpPr>
          <p:cNvPr id="385" name="Google Shape;385;p13"/>
          <p:cNvSpPr/>
          <p:nvPr/>
        </p:nvSpPr>
        <p:spPr>
          <a:xfrm>
            <a:off x="-512989" y="0"/>
            <a:ext cx="4188279" cy="4188279"/>
          </a:xfrm>
          <a:custGeom>
            <a:rect b="b" l="l" r="r" t="t"/>
            <a:pathLst>
              <a:path extrusionOk="0" h="4188279" w="4188279">
                <a:moveTo>
                  <a:pt x="0" y="0"/>
                </a:moveTo>
                <a:lnTo>
                  <a:pt x="4188278" y="0"/>
                </a:lnTo>
                <a:lnTo>
                  <a:pt x="4188278" y="4188279"/>
                </a:lnTo>
                <a:lnTo>
                  <a:pt x="0" y="4188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-428625" y="685788"/>
            <a:ext cx="9572625" cy="9572587"/>
          </a:xfrm>
          <a:custGeom>
            <a:rect b="b" l="l" r="r" t="t"/>
            <a:pathLst>
              <a:path extrusionOk="0" h="6349975" w="6350000">
                <a:moveTo>
                  <a:pt x="6350000" y="3175025"/>
                </a:moveTo>
                <a:cubicBezTo>
                  <a:pt x="6350000" y="4928451"/>
                  <a:pt x="4928476" y="6349975"/>
                  <a:pt x="3175000" y="6349975"/>
                </a:cubicBezTo>
                <a:cubicBezTo>
                  <a:pt x="1421498" y="6349975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2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15910712" y="1293106"/>
            <a:ext cx="1138997" cy="571105"/>
          </a:xfrm>
          <a:custGeom>
            <a:rect b="b" l="l" r="r" t="t"/>
            <a:pathLst>
              <a:path extrusionOk="0" h="571105" w="1138997">
                <a:moveTo>
                  <a:pt x="0" y="0"/>
                </a:moveTo>
                <a:lnTo>
                  <a:pt x="1138996" y="0"/>
                </a:lnTo>
                <a:lnTo>
                  <a:pt x="1138996" y="571105"/>
                </a:lnTo>
                <a:lnTo>
                  <a:pt x="0" y="5711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0441" l="0" r="0" t="0"/>
            </a:stretch>
          </a:blipFill>
          <a:ln>
            <a:noFill/>
          </a:ln>
        </p:spPr>
      </p:sp>
      <p:grpSp>
        <p:nvGrpSpPr>
          <p:cNvPr id="103" name="Google Shape;103;p2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104" name="Google Shape;104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2"/>
          <p:cNvSpPr txBox="1"/>
          <p:nvPr/>
        </p:nvSpPr>
        <p:spPr>
          <a:xfrm>
            <a:off x="11369992" y="2948548"/>
            <a:ext cx="8505825" cy="491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 We Are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9144000" y="3578340"/>
            <a:ext cx="8689200" cy="2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250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help international businesses establish, operate and grow successfully in Kenya. We bridge the gap between international investors, local opportunities, government institutions, and business partners.</a:t>
            </a:r>
            <a:r>
              <a:rPr lang="en-US" sz="1900"/>
              <a:t> </a:t>
            </a:r>
            <a:r>
              <a:rPr b="0" i="0" lang="en-US" sz="19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With deep local expertise and a professional network across Kenya, we are your trusted partner on the ground.</a:t>
            </a:r>
            <a:endParaRPr sz="2200"/>
          </a:p>
        </p:txBody>
      </p:sp>
      <p:sp>
        <p:nvSpPr>
          <p:cNvPr id="108" name="Google Shape;108;p2"/>
          <p:cNvSpPr txBox="1"/>
          <p:nvPr/>
        </p:nvSpPr>
        <p:spPr>
          <a:xfrm>
            <a:off x="1123950" y="685800"/>
            <a:ext cx="3571875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2 OF 12</a:t>
            </a:r>
            <a:endParaRPr/>
          </a:p>
        </p:txBody>
      </p:sp>
      <p:sp>
        <p:nvSpPr>
          <p:cNvPr id="109" name="Google Shape;109;p2"/>
          <p:cNvSpPr/>
          <p:nvPr/>
        </p:nvSpPr>
        <p:spPr>
          <a:xfrm flipH="1">
            <a:off x="9296400" y="-5276850"/>
            <a:ext cx="9001125" cy="9705975"/>
          </a:xfrm>
          <a:custGeom>
            <a:rect b="b" l="l" r="r" t="t"/>
            <a:pathLst>
              <a:path extrusionOk="0" h="9705975" w="9001125">
                <a:moveTo>
                  <a:pt x="9001125" y="0"/>
                </a:moveTo>
                <a:lnTo>
                  <a:pt x="0" y="0"/>
                </a:lnTo>
                <a:lnTo>
                  <a:pt x="0" y="9705975"/>
                </a:lnTo>
                <a:lnTo>
                  <a:pt x="9001125" y="9705975"/>
                </a:lnTo>
                <a:lnTo>
                  <a:pt x="9001125" y="0"/>
                </a:lnTo>
                <a:close/>
              </a:path>
            </a:pathLst>
          </a:custGeom>
          <a:blipFill rotWithShape="1">
            <a:blip r:embed="rId5">
              <a:alphaModFix amt="60000"/>
            </a:blip>
            <a:stretch>
              <a:fillRect b="-60" l="0" r="0" t="-6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A0A0A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3"/>
          <p:cNvGrpSpPr/>
          <p:nvPr/>
        </p:nvGrpSpPr>
        <p:grpSpPr>
          <a:xfrm>
            <a:off x="0" y="-28575"/>
            <a:ext cx="18288000" cy="10315575"/>
            <a:chOff x="0" y="-38100"/>
            <a:chExt cx="24384000" cy="13754100"/>
          </a:xfrm>
        </p:grpSpPr>
        <p:sp>
          <p:nvSpPr>
            <p:cNvPr id="115" name="Google Shape;115;p3"/>
            <p:cNvSpPr/>
            <p:nvPr/>
          </p:nvSpPr>
          <p:spPr>
            <a:xfrm>
              <a:off x="0" y="0"/>
              <a:ext cx="24384000" cy="13716000"/>
            </a:xfrm>
            <a:custGeom>
              <a:rect b="b" l="l" r="r" t="t"/>
              <a:pathLst>
                <a:path extrusionOk="0"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1F3C"/>
            </a:solidFill>
            <a:ln>
              <a:noFill/>
            </a:ln>
          </p:spPr>
        </p:sp>
        <p:sp>
          <p:nvSpPr>
            <p:cNvPr id="116" name="Google Shape;116;p3"/>
            <p:cNvSpPr txBox="1"/>
            <p:nvPr/>
          </p:nvSpPr>
          <p:spPr>
            <a:xfrm>
              <a:off x="0" y="-38100"/>
              <a:ext cx="24384000" cy="137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" name="Google Shape;117;p3"/>
          <p:cNvSpPr txBox="1"/>
          <p:nvPr/>
        </p:nvSpPr>
        <p:spPr>
          <a:xfrm>
            <a:off x="819150" y="790575"/>
            <a:ext cx="15988384" cy="160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Why Kenya</a:t>
            </a:r>
            <a:endParaRPr/>
          </a:p>
        </p:txBody>
      </p:sp>
      <p:cxnSp>
        <p:nvCxnSpPr>
          <p:cNvPr id="118" name="Google Shape;118;p3"/>
          <p:cNvCxnSpPr/>
          <p:nvPr/>
        </p:nvCxnSpPr>
        <p:spPr>
          <a:xfrm>
            <a:off x="819150" y="2495550"/>
            <a:ext cx="2990850" cy="0"/>
          </a:xfrm>
          <a:prstGeom prst="straightConnector1">
            <a:avLst/>
          </a:prstGeom>
          <a:noFill/>
          <a:ln cap="flat" cmpd="sng" w="38100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9" name="Google Shape;119;p3"/>
          <p:cNvGrpSpPr/>
          <p:nvPr/>
        </p:nvGrpSpPr>
        <p:grpSpPr>
          <a:xfrm>
            <a:off x="819150" y="6457950"/>
            <a:ext cx="5353050" cy="3648075"/>
            <a:chOff x="0" y="-38100"/>
            <a:chExt cx="7137400" cy="4864100"/>
          </a:xfrm>
        </p:grpSpPr>
        <p:sp>
          <p:nvSpPr>
            <p:cNvPr id="120" name="Google Shape;120;p3"/>
            <p:cNvSpPr/>
            <p:nvPr/>
          </p:nvSpPr>
          <p:spPr>
            <a:xfrm>
              <a:off x="0" y="0"/>
              <a:ext cx="7137400" cy="4826000"/>
            </a:xfrm>
            <a:custGeom>
              <a:rect b="b" l="l" r="r" t="t"/>
              <a:pathLst>
                <a:path extrusionOk="0" h="4826000" w="7137400">
                  <a:moveTo>
                    <a:pt x="521579" y="0"/>
                  </a:moveTo>
                  <a:lnTo>
                    <a:pt x="6615821" y="0"/>
                  </a:lnTo>
                  <a:cubicBezTo>
                    <a:pt x="6903881" y="0"/>
                    <a:pt x="7137400" y="216067"/>
                    <a:pt x="7137400" y="482600"/>
                  </a:cubicBezTo>
                  <a:lnTo>
                    <a:pt x="7137400" y="4343400"/>
                  </a:lnTo>
                  <a:cubicBezTo>
                    <a:pt x="7137400" y="4609933"/>
                    <a:pt x="6903881" y="4826000"/>
                    <a:pt x="6615821" y="4826000"/>
                  </a:cubicBezTo>
                  <a:lnTo>
                    <a:pt x="521579" y="4826000"/>
                  </a:lnTo>
                  <a:cubicBezTo>
                    <a:pt x="233519" y="4826000"/>
                    <a:pt x="0" y="4609933"/>
                    <a:pt x="0" y="4343400"/>
                  </a:cubicBezTo>
                  <a:lnTo>
                    <a:pt x="0" y="482600"/>
                  </a:lnTo>
                  <a:cubicBezTo>
                    <a:pt x="0" y="216067"/>
                    <a:pt x="233519" y="0"/>
                    <a:pt x="521579" y="0"/>
                  </a:cubicBezTo>
                  <a:close/>
                </a:path>
              </a:pathLst>
            </a:custGeom>
            <a:solidFill>
              <a:srgbClr val="001F3C"/>
            </a:solidFill>
            <a:ln cap="sq" cmpd="sng" w="9525">
              <a:solidFill>
                <a:srgbClr val="FFD7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0" y="-38100"/>
              <a:ext cx="7137400" cy="486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3"/>
          <p:cNvSpPr txBox="1"/>
          <p:nvPr/>
        </p:nvSpPr>
        <p:spPr>
          <a:xfrm>
            <a:off x="952500" y="6938645"/>
            <a:ext cx="4381500" cy="394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Growing Economy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1028700" y="7477125"/>
            <a:ext cx="5143500" cy="184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Kenya is one of Africa's fastest-growing economies, with a GDP growth rate consistently above 5%. A thriving private sector and expanding middle class create abundant opportunities for international businesses.</a:t>
            </a:r>
            <a:endParaRPr/>
          </a:p>
        </p:txBody>
      </p:sp>
      <p:grpSp>
        <p:nvGrpSpPr>
          <p:cNvPr id="124" name="Google Shape;124;p3"/>
          <p:cNvGrpSpPr/>
          <p:nvPr/>
        </p:nvGrpSpPr>
        <p:grpSpPr>
          <a:xfrm>
            <a:off x="6172200" y="2864803"/>
            <a:ext cx="6210300" cy="4088447"/>
            <a:chOff x="0" y="-38100"/>
            <a:chExt cx="8280400" cy="5451263"/>
          </a:xfrm>
        </p:grpSpPr>
        <p:sp>
          <p:nvSpPr>
            <p:cNvPr id="125" name="Google Shape;125;p3"/>
            <p:cNvSpPr/>
            <p:nvPr/>
          </p:nvSpPr>
          <p:spPr>
            <a:xfrm>
              <a:off x="0" y="0"/>
              <a:ext cx="8280400" cy="5413163"/>
            </a:xfrm>
            <a:custGeom>
              <a:rect b="b" l="l" r="r" t="t"/>
              <a:pathLst>
                <a:path extrusionOk="0" h="5413163" w="8280400">
                  <a:moveTo>
                    <a:pt x="605106" y="0"/>
                  </a:moveTo>
                  <a:lnTo>
                    <a:pt x="7675294" y="0"/>
                  </a:lnTo>
                  <a:cubicBezTo>
                    <a:pt x="8009485" y="0"/>
                    <a:pt x="8280400" y="242356"/>
                    <a:pt x="8280400" y="541316"/>
                  </a:cubicBezTo>
                  <a:lnTo>
                    <a:pt x="8280400" y="4871847"/>
                  </a:lnTo>
                  <a:cubicBezTo>
                    <a:pt x="8280400" y="5170808"/>
                    <a:pt x="8009485" y="5413163"/>
                    <a:pt x="7675294" y="5413163"/>
                  </a:cubicBezTo>
                  <a:lnTo>
                    <a:pt x="605106" y="5413163"/>
                  </a:lnTo>
                  <a:cubicBezTo>
                    <a:pt x="270915" y="5413163"/>
                    <a:pt x="0" y="5170808"/>
                    <a:pt x="0" y="4871847"/>
                  </a:cubicBezTo>
                  <a:lnTo>
                    <a:pt x="0" y="541316"/>
                  </a:lnTo>
                  <a:cubicBezTo>
                    <a:pt x="0" y="242356"/>
                    <a:pt x="270915" y="0"/>
                    <a:pt x="605106" y="0"/>
                  </a:cubicBezTo>
                  <a:close/>
                </a:path>
              </a:pathLst>
            </a:custGeom>
            <a:solidFill>
              <a:srgbClr val="001F3C"/>
            </a:solidFill>
            <a:ln cap="sq" cmpd="sng" w="9525">
              <a:solidFill>
                <a:srgbClr val="FFD7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0" y="-38100"/>
              <a:ext cx="8280400" cy="5451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/>
          <p:cNvSpPr txBox="1"/>
          <p:nvPr/>
        </p:nvSpPr>
        <p:spPr>
          <a:xfrm>
            <a:off x="6605157" y="3415030"/>
            <a:ext cx="4381500" cy="394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Young Workforce</a:t>
            </a:r>
            <a:endParaRPr/>
          </a:p>
        </p:txBody>
      </p:sp>
      <p:sp>
        <p:nvSpPr>
          <p:cNvPr id="128" name="Google Shape;128;p3"/>
          <p:cNvSpPr txBox="1"/>
          <p:nvPr/>
        </p:nvSpPr>
        <p:spPr>
          <a:xfrm>
            <a:off x="6605157" y="3904114"/>
            <a:ext cx="5344386" cy="22501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2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Over 75% of Kenya's population is under 35, providing a dynamic, tech-savvy, and educated talent pool. English is an official language, making communication seamless for international partners.</a:t>
            </a:r>
            <a:endParaRPr/>
          </a:p>
        </p:txBody>
      </p:sp>
      <p:grpSp>
        <p:nvGrpSpPr>
          <p:cNvPr id="129" name="Google Shape;129;p3"/>
          <p:cNvGrpSpPr/>
          <p:nvPr/>
        </p:nvGrpSpPr>
        <p:grpSpPr>
          <a:xfrm>
            <a:off x="12382500" y="6135455"/>
            <a:ext cx="5462466" cy="3648075"/>
            <a:chOff x="0" y="-38100"/>
            <a:chExt cx="7283289" cy="4864100"/>
          </a:xfrm>
        </p:grpSpPr>
        <p:sp>
          <p:nvSpPr>
            <p:cNvPr id="130" name="Google Shape;130;p3"/>
            <p:cNvSpPr/>
            <p:nvPr/>
          </p:nvSpPr>
          <p:spPr>
            <a:xfrm>
              <a:off x="0" y="0"/>
              <a:ext cx="7283289" cy="4826000"/>
            </a:xfrm>
            <a:custGeom>
              <a:rect b="b" l="l" r="r" t="t"/>
              <a:pathLst>
                <a:path extrusionOk="0" h="4826000" w="7283289">
                  <a:moveTo>
                    <a:pt x="532240" y="0"/>
                  </a:moveTo>
                  <a:lnTo>
                    <a:pt x="6751048" y="0"/>
                  </a:lnTo>
                  <a:cubicBezTo>
                    <a:pt x="7044996" y="0"/>
                    <a:pt x="7283289" y="216067"/>
                    <a:pt x="7283289" y="482600"/>
                  </a:cubicBezTo>
                  <a:lnTo>
                    <a:pt x="7283289" y="4343400"/>
                  </a:lnTo>
                  <a:cubicBezTo>
                    <a:pt x="7283289" y="4609933"/>
                    <a:pt x="7044996" y="4826000"/>
                    <a:pt x="6751048" y="4826000"/>
                  </a:cubicBezTo>
                  <a:lnTo>
                    <a:pt x="532240" y="4826000"/>
                  </a:lnTo>
                  <a:cubicBezTo>
                    <a:pt x="238292" y="4826000"/>
                    <a:pt x="0" y="4609933"/>
                    <a:pt x="0" y="4343400"/>
                  </a:cubicBezTo>
                  <a:lnTo>
                    <a:pt x="0" y="482600"/>
                  </a:lnTo>
                  <a:cubicBezTo>
                    <a:pt x="0" y="216067"/>
                    <a:pt x="238292" y="0"/>
                    <a:pt x="532240" y="0"/>
                  </a:cubicBezTo>
                  <a:close/>
                </a:path>
              </a:pathLst>
            </a:custGeom>
            <a:solidFill>
              <a:srgbClr val="001F3C"/>
            </a:solidFill>
            <a:ln cap="sq" cmpd="sng" w="9525">
              <a:solidFill>
                <a:srgbClr val="FFD7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3"/>
            <p:cNvSpPr txBox="1"/>
            <p:nvPr/>
          </p:nvSpPr>
          <p:spPr>
            <a:xfrm>
              <a:off x="0" y="-38100"/>
              <a:ext cx="7283289" cy="486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3"/>
          <p:cNvSpPr txBox="1"/>
          <p:nvPr/>
        </p:nvSpPr>
        <p:spPr>
          <a:xfrm>
            <a:off x="12922983" y="6515100"/>
            <a:ext cx="4381500" cy="394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FD700"/>
                </a:solidFill>
                <a:latin typeface="Poppins"/>
                <a:ea typeface="Poppins"/>
                <a:cs typeface="Poppins"/>
                <a:sym typeface="Poppins"/>
              </a:rPr>
              <a:t>Strategic Location</a:t>
            </a:r>
            <a:endParaRPr/>
          </a:p>
        </p:txBody>
      </p:sp>
      <p:sp>
        <p:nvSpPr>
          <p:cNvPr id="133" name="Google Shape;133;p3"/>
          <p:cNvSpPr txBox="1"/>
          <p:nvPr/>
        </p:nvSpPr>
        <p:spPr>
          <a:xfrm>
            <a:off x="12922983" y="7038975"/>
            <a:ext cx="43815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Kenya serves as the gateway to East and Central Africa, with world-class infrastructure including the Port of Mombasa and Jomo Kenyatta International Airport connecting businesses to over 400 million consumers in the region.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4"/>
          <p:cNvGrpSpPr/>
          <p:nvPr/>
        </p:nvGrpSpPr>
        <p:grpSpPr>
          <a:xfrm>
            <a:off x="14287500" y="-28575"/>
            <a:ext cx="4762500" cy="10315575"/>
            <a:chOff x="0" y="-38100"/>
            <a:chExt cx="6350000" cy="13754100"/>
          </a:xfrm>
        </p:grpSpPr>
        <p:sp>
          <p:nvSpPr>
            <p:cNvPr id="139" name="Google Shape;139;p4"/>
            <p:cNvSpPr/>
            <p:nvPr/>
          </p:nvSpPr>
          <p:spPr>
            <a:xfrm>
              <a:off x="0" y="0"/>
              <a:ext cx="6350000" cy="13716000"/>
            </a:xfrm>
            <a:custGeom>
              <a:rect b="b" l="l" r="r" t="t"/>
              <a:pathLst>
                <a:path extrusionOk="0" h="13716000" w="6350000">
                  <a:moveTo>
                    <a:pt x="3175000" y="0"/>
                  </a:moveTo>
                  <a:lnTo>
                    <a:pt x="6350000" y="13716000"/>
                  </a:lnTo>
                  <a:lnTo>
                    <a:pt x="0" y="13716000"/>
                  </a:lnTo>
                  <a:lnTo>
                    <a:pt x="3175000" y="0"/>
                  </a:lnTo>
                  <a:close/>
                </a:path>
              </a:pathLst>
            </a:custGeom>
            <a:solidFill>
              <a:srgbClr val="FFD700">
                <a:alpha val="7843"/>
              </a:srgbClr>
            </a:solidFill>
            <a:ln>
              <a:noFill/>
            </a:ln>
          </p:spPr>
        </p:sp>
        <p:sp>
          <p:nvSpPr>
            <p:cNvPr id="140" name="Google Shape;140;p4"/>
            <p:cNvSpPr txBox="1"/>
            <p:nvPr/>
          </p:nvSpPr>
          <p:spPr>
            <a:xfrm>
              <a:off x="0" y="-38100"/>
              <a:ext cx="6350000" cy="137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4"/>
          <p:cNvGrpSpPr/>
          <p:nvPr/>
        </p:nvGrpSpPr>
        <p:grpSpPr>
          <a:xfrm>
            <a:off x="0" y="-28575"/>
            <a:ext cx="8382000" cy="10315575"/>
            <a:chOff x="0" y="-38100"/>
            <a:chExt cx="11176000" cy="13754100"/>
          </a:xfrm>
        </p:grpSpPr>
        <p:sp>
          <p:nvSpPr>
            <p:cNvPr id="142" name="Google Shape;142;p4"/>
            <p:cNvSpPr/>
            <p:nvPr/>
          </p:nvSpPr>
          <p:spPr>
            <a:xfrm>
              <a:off x="0" y="0"/>
              <a:ext cx="11176000" cy="13716000"/>
            </a:xfrm>
            <a:custGeom>
              <a:rect b="b" l="l" r="r" t="t"/>
              <a:pathLst>
                <a:path extrusionOk="0" h="13716000" w="11176000">
                  <a:moveTo>
                    <a:pt x="0" y="0"/>
                  </a:moveTo>
                  <a:lnTo>
                    <a:pt x="11176000" y="0"/>
                  </a:lnTo>
                  <a:lnTo>
                    <a:pt x="11176000" y="13716000"/>
                  </a:lnTo>
                  <a:lnTo>
                    <a:pt x="0" y="13716000"/>
                  </a:lnTo>
                  <a:close/>
                </a:path>
              </a:pathLst>
            </a:custGeom>
            <a:gradFill>
              <a:gsLst>
                <a:gs pos="0">
                  <a:srgbClr val="0A1A2A">
                    <a:alpha val="85098"/>
                  </a:srgbClr>
                </a:gs>
                <a:gs pos="100000">
                  <a:srgbClr val="0A1A2A">
                    <a:alpha val="85098"/>
                  </a:srgbClr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43" name="Google Shape;143;p4"/>
            <p:cNvSpPr txBox="1"/>
            <p:nvPr/>
          </p:nvSpPr>
          <p:spPr>
            <a:xfrm>
              <a:off x="0" y="-38100"/>
              <a:ext cx="11176000" cy="137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4"/>
          <p:cNvSpPr/>
          <p:nvPr/>
        </p:nvSpPr>
        <p:spPr>
          <a:xfrm>
            <a:off x="9144000" y="857250"/>
            <a:ext cx="8763000" cy="8572500"/>
          </a:xfrm>
          <a:custGeom>
            <a:rect b="b" l="l" r="r" t="t"/>
            <a:pathLst>
              <a:path extrusionOk="0" h="8572500" w="8763000">
                <a:moveTo>
                  <a:pt x="0" y="0"/>
                </a:moveTo>
                <a:lnTo>
                  <a:pt x="8763000" y="0"/>
                </a:lnTo>
                <a:lnTo>
                  <a:pt x="8763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59" l="-10065" r="-1370" t="-1259"/>
            </a:stretch>
          </a:blipFill>
          <a:ln>
            <a:noFill/>
          </a:ln>
        </p:spPr>
      </p:sp>
      <p:grpSp>
        <p:nvGrpSpPr>
          <p:cNvPr id="145" name="Google Shape;145;p4"/>
          <p:cNvGrpSpPr/>
          <p:nvPr/>
        </p:nvGrpSpPr>
        <p:grpSpPr>
          <a:xfrm>
            <a:off x="609600" y="542925"/>
            <a:ext cx="266700" cy="295275"/>
            <a:chOff x="0" y="-38100"/>
            <a:chExt cx="355600" cy="393700"/>
          </a:xfrm>
        </p:grpSpPr>
        <p:sp>
          <p:nvSpPr>
            <p:cNvPr id="146" name="Google Shape;146;p4"/>
            <p:cNvSpPr/>
            <p:nvPr/>
          </p:nvSpPr>
          <p:spPr>
            <a:xfrm>
              <a:off x="0" y="0"/>
              <a:ext cx="355600" cy="355600"/>
            </a:xfrm>
            <a:custGeom>
              <a:rect b="b" l="l" r="r" t="t"/>
              <a:pathLst>
                <a:path extrusionOk="0" h="355600" w="355600">
                  <a:moveTo>
                    <a:pt x="177800" y="0"/>
                  </a:moveTo>
                  <a:cubicBezTo>
                    <a:pt x="79604" y="0"/>
                    <a:pt x="0" y="79604"/>
                    <a:pt x="0" y="177800"/>
                  </a:cubicBezTo>
                  <a:cubicBezTo>
                    <a:pt x="0" y="275996"/>
                    <a:pt x="79604" y="355600"/>
                    <a:pt x="177800" y="355600"/>
                  </a:cubicBezTo>
                  <a:cubicBezTo>
                    <a:pt x="275996" y="355600"/>
                    <a:pt x="355600" y="275996"/>
                    <a:pt x="355600" y="177800"/>
                  </a:cubicBezTo>
                  <a:cubicBezTo>
                    <a:pt x="355600" y="79604"/>
                    <a:pt x="275996" y="0"/>
                    <a:pt x="1778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4"/>
            <p:cNvSpPr txBox="1"/>
            <p:nvPr/>
          </p:nvSpPr>
          <p:spPr>
            <a:xfrm>
              <a:off x="0" y="-38100"/>
              <a:ext cx="355600" cy="39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4"/>
          <p:cNvSpPr txBox="1"/>
          <p:nvPr/>
        </p:nvSpPr>
        <p:spPr>
          <a:xfrm>
            <a:off x="1123950" y="676275"/>
            <a:ext cx="2857500" cy="2241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4 OF 12</a:t>
            </a:r>
            <a:endParaRPr/>
          </a:p>
        </p:txBody>
      </p:sp>
      <p:grpSp>
        <p:nvGrpSpPr>
          <p:cNvPr id="149" name="Google Shape;149;p4"/>
          <p:cNvGrpSpPr/>
          <p:nvPr/>
        </p:nvGrpSpPr>
        <p:grpSpPr>
          <a:xfrm>
            <a:off x="762000" y="1209675"/>
            <a:ext cx="762000" cy="85725"/>
            <a:chOff x="0" y="-38100"/>
            <a:chExt cx="1016000" cy="114300"/>
          </a:xfrm>
        </p:grpSpPr>
        <p:sp>
          <p:nvSpPr>
            <p:cNvPr id="150" name="Google Shape;150;p4"/>
            <p:cNvSpPr/>
            <p:nvPr/>
          </p:nvSpPr>
          <p:spPr>
            <a:xfrm>
              <a:off x="0" y="0"/>
              <a:ext cx="1016000" cy="76200"/>
            </a:xfrm>
            <a:custGeom>
              <a:rect b="b" l="l" r="r" t="t"/>
              <a:pathLst>
                <a:path extrusionOk="0" h="76200" w="1016000">
                  <a:moveTo>
                    <a:pt x="0" y="0"/>
                  </a:moveTo>
                  <a:lnTo>
                    <a:pt x="1016000" y="0"/>
                  </a:lnTo>
                  <a:lnTo>
                    <a:pt x="101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</p:sp>
        <p:sp>
          <p:nvSpPr>
            <p:cNvPr id="151" name="Google Shape;151;p4"/>
            <p:cNvSpPr txBox="1"/>
            <p:nvPr/>
          </p:nvSpPr>
          <p:spPr>
            <a:xfrm>
              <a:off x="0" y="-38100"/>
              <a:ext cx="1016000" cy="11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2" name="Google Shape;152;p4"/>
          <p:cNvCxnSpPr/>
          <p:nvPr/>
        </p:nvCxnSpPr>
        <p:spPr>
          <a:xfrm>
            <a:off x="0" y="9715500"/>
            <a:ext cx="8382000" cy="0"/>
          </a:xfrm>
          <a:prstGeom prst="straightConnector1">
            <a:avLst/>
          </a:prstGeom>
          <a:noFill/>
          <a:ln cap="flat" cmpd="sng" w="28575">
            <a:solidFill>
              <a:srgbClr val="FFD7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3" name="Google Shape;153;p4"/>
          <p:cNvGrpSpPr/>
          <p:nvPr/>
        </p:nvGrpSpPr>
        <p:grpSpPr>
          <a:xfrm>
            <a:off x="-762000" y="8067675"/>
            <a:ext cx="2857500" cy="2886075"/>
            <a:chOff x="0" y="-38100"/>
            <a:chExt cx="3810000" cy="3848100"/>
          </a:xfrm>
        </p:grpSpPr>
        <p:sp>
          <p:nvSpPr>
            <p:cNvPr id="154" name="Google Shape;154;p4"/>
            <p:cNvSpPr/>
            <p:nvPr/>
          </p:nvSpPr>
          <p:spPr>
            <a:xfrm>
              <a:off x="0" y="0"/>
              <a:ext cx="3810000" cy="3810000"/>
            </a:xfrm>
            <a:custGeom>
              <a:rect b="b" l="l" r="r" t="t"/>
              <a:pathLst>
                <a:path extrusionOk="0" h="3810000" w="3810000">
                  <a:moveTo>
                    <a:pt x="1905000" y="0"/>
                  </a:moveTo>
                  <a:cubicBezTo>
                    <a:pt x="852898" y="0"/>
                    <a:pt x="0" y="852898"/>
                    <a:pt x="0" y="1905000"/>
                  </a:cubicBezTo>
                  <a:cubicBezTo>
                    <a:pt x="0" y="2957102"/>
                    <a:pt x="852898" y="3810000"/>
                    <a:pt x="1905000" y="3810000"/>
                  </a:cubicBezTo>
                  <a:cubicBezTo>
                    <a:pt x="2957102" y="3810000"/>
                    <a:pt x="3810000" y="2957102"/>
                    <a:pt x="3810000" y="1905000"/>
                  </a:cubicBezTo>
                  <a:cubicBezTo>
                    <a:pt x="3810000" y="852898"/>
                    <a:pt x="2957102" y="0"/>
                    <a:pt x="1905000" y="0"/>
                  </a:cubicBezTo>
                  <a:close/>
                </a:path>
              </a:pathLst>
            </a:custGeom>
            <a:solidFill>
              <a:srgbClr val="FFD700">
                <a:alpha val="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0" y="-38100"/>
              <a:ext cx="3810000" cy="384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4"/>
          <p:cNvGrpSpPr/>
          <p:nvPr/>
        </p:nvGrpSpPr>
        <p:grpSpPr>
          <a:xfrm>
            <a:off x="381000" y="2335530"/>
            <a:ext cx="7429500" cy="2314575"/>
            <a:chOff x="0" y="-38100"/>
            <a:chExt cx="9906000" cy="3086100"/>
          </a:xfrm>
        </p:grpSpPr>
        <p:sp>
          <p:nvSpPr>
            <p:cNvPr id="157" name="Google Shape;157;p4"/>
            <p:cNvSpPr/>
            <p:nvPr/>
          </p:nvSpPr>
          <p:spPr>
            <a:xfrm>
              <a:off x="0" y="0"/>
              <a:ext cx="9906000" cy="3048000"/>
            </a:xfrm>
            <a:custGeom>
              <a:rect b="b" l="l" r="r" t="t"/>
              <a:pathLst>
                <a:path extrusionOk="0" h="3048000" w="9906000">
                  <a:moveTo>
                    <a:pt x="304800" y="0"/>
                  </a:moveTo>
                  <a:lnTo>
                    <a:pt x="9601200" y="0"/>
                  </a:lnTo>
                  <a:cubicBezTo>
                    <a:pt x="9769536" y="0"/>
                    <a:pt x="9906000" y="136464"/>
                    <a:pt x="9906000" y="304800"/>
                  </a:cubicBezTo>
                  <a:lnTo>
                    <a:pt x="9906000" y="2743200"/>
                  </a:lnTo>
                  <a:cubicBezTo>
                    <a:pt x="9906000" y="2911536"/>
                    <a:pt x="9769536" y="3048000"/>
                    <a:pt x="9601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001F3C"/>
            </a:solidFill>
            <a:ln cap="sq" cmpd="sng" w="9525">
              <a:solidFill>
                <a:srgbClr val="FFD7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4"/>
            <p:cNvSpPr txBox="1"/>
            <p:nvPr/>
          </p:nvSpPr>
          <p:spPr>
            <a:xfrm>
              <a:off x="0" y="-38100"/>
              <a:ext cx="9906000" cy="30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4"/>
          <p:cNvSpPr txBox="1"/>
          <p:nvPr/>
        </p:nvSpPr>
        <p:spPr>
          <a:xfrm>
            <a:off x="609600" y="1552575"/>
            <a:ext cx="69723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Challenges</a:t>
            </a:r>
            <a:endParaRPr/>
          </a:p>
        </p:txBody>
      </p:sp>
      <p:sp>
        <p:nvSpPr>
          <p:cNvPr id="160" name="Google Shape;160;p4"/>
          <p:cNvSpPr txBox="1"/>
          <p:nvPr/>
        </p:nvSpPr>
        <p:spPr>
          <a:xfrm>
            <a:off x="609600" y="2551462"/>
            <a:ext cx="7677300" cy="19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 Market uncertainty &amp; limited local insight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 Regulatory complexity — registration, permits &amp; licensing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 Finding reliable local partners, distributors &amp; suppliers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•  Building a local team &amp; operating smoothly</a:t>
            </a:r>
            <a:endParaRPr/>
          </a:p>
        </p:txBody>
      </p:sp>
      <p:grpSp>
        <p:nvGrpSpPr>
          <p:cNvPr id="161" name="Google Shape;161;p4"/>
          <p:cNvGrpSpPr/>
          <p:nvPr/>
        </p:nvGrpSpPr>
        <p:grpSpPr>
          <a:xfrm>
            <a:off x="476250" y="5924769"/>
            <a:ext cx="7429500" cy="3076575"/>
            <a:chOff x="0" y="-38100"/>
            <a:chExt cx="9906000" cy="4102100"/>
          </a:xfrm>
        </p:grpSpPr>
        <p:sp>
          <p:nvSpPr>
            <p:cNvPr id="162" name="Google Shape;162;p4"/>
            <p:cNvSpPr/>
            <p:nvPr/>
          </p:nvSpPr>
          <p:spPr>
            <a:xfrm>
              <a:off x="0" y="0"/>
              <a:ext cx="9906000" cy="4064000"/>
            </a:xfrm>
            <a:custGeom>
              <a:rect b="b" l="l" r="r" t="t"/>
              <a:pathLst>
                <a:path extrusionOk="0" h="4064000" w="9906000">
                  <a:moveTo>
                    <a:pt x="406400" y="0"/>
                  </a:moveTo>
                  <a:lnTo>
                    <a:pt x="9499600" y="0"/>
                  </a:lnTo>
                  <a:cubicBezTo>
                    <a:pt x="9724048" y="0"/>
                    <a:pt x="9906000" y="181951"/>
                    <a:pt x="9906000" y="406400"/>
                  </a:cubicBezTo>
                  <a:lnTo>
                    <a:pt x="9906000" y="3657600"/>
                  </a:lnTo>
                  <a:cubicBezTo>
                    <a:pt x="9906000" y="3882049"/>
                    <a:pt x="9724048" y="4064000"/>
                    <a:pt x="9499600" y="4064000"/>
                  </a:cubicBezTo>
                  <a:lnTo>
                    <a:pt x="406400" y="4064000"/>
                  </a:lnTo>
                  <a:cubicBezTo>
                    <a:pt x="181951" y="4064000"/>
                    <a:pt x="0" y="3882049"/>
                    <a:pt x="0" y="36576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01F3C"/>
            </a:solidFill>
            <a:ln cap="sq" cmpd="sng" w="9525">
              <a:solidFill>
                <a:srgbClr val="FFD7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4"/>
            <p:cNvSpPr txBox="1"/>
            <p:nvPr/>
          </p:nvSpPr>
          <p:spPr>
            <a:xfrm>
              <a:off x="0" y="-38100"/>
              <a:ext cx="9906000" cy="4102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" name="Google Shape;164;p4"/>
          <p:cNvSpPr txBox="1"/>
          <p:nvPr/>
        </p:nvSpPr>
        <p:spPr>
          <a:xfrm>
            <a:off x="666750" y="5116830"/>
            <a:ext cx="6972300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EFEFEF"/>
                </a:solidFill>
                <a:latin typeface="Poppins"/>
                <a:ea typeface="Poppins"/>
                <a:cs typeface="Poppins"/>
                <a:sym typeface="Poppins"/>
              </a:rPr>
              <a:t>Our Solutions</a:t>
            </a:r>
            <a:endParaRPr/>
          </a:p>
        </p:txBody>
      </p:sp>
      <p:sp>
        <p:nvSpPr>
          <p:cNvPr id="165" name="Google Shape;165;p4"/>
          <p:cNvSpPr txBox="1"/>
          <p:nvPr/>
        </p:nvSpPr>
        <p:spPr>
          <a:xfrm>
            <a:off x="666750" y="6110250"/>
            <a:ext cx="6972300" cy="24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•  We conduct in-depth market research, opportunity mapping, and develop a tailored entry strategy for Kenya.</a:t>
            </a:r>
            <a:endParaRPr sz="1200"/>
          </a:p>
          <a:p>
            <a:pPr indent="0" lvl="0" marL="0" marR="0" rtl="0" algn="l">
              <a:lnSpc>
                <a:spcPct val="2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•  We handle company setup, regulatory compliance, and coordinate directly with government agencies on your behalf.</a:t>
            </a:r>
            <a:endParaRPr sz="1200"/>
          </a:p>
          <a:p>
            <a:pPr indent="0" lvl="0" marL="0" marR="0" rtl="0" algn="l">
              <a:lnSpc>
                <a:spcPct val="2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•  We identify, vet, and connect you with trusted Kenyan partners aligned to your sector and goals.</a:t>
            </a:r>
            <a:endParaRPr sz="1200"/>
          </a:p>
          <a:p>
            <a:pPr indent="0" lvl="0" marL="0" marR="0" rtl="0" algn="l">
              <a:lnSpc>
                <a:spcPct val="25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•  We support recruitment, onboarding, and day-to-day local operations so you can focus on growth.</a:t>
            </a:r>
            <a:endParaRPr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/>
          <p:nvPr/>
        </p:nvSpPr>
        <p:spPr>
          <a:xfrm>
            <a:off x="10477500" y="-371475"/>
            <a:ext cx="7810500" cy="15430500"/>
          </a:xfrm>
          <a:custGeom>
            <a:rect b="b" l="l" r="r" t="t"/>
            <a:pathLst>
              <a:path extrusionOk="0" h="15430500" w="7810500">
                <a:moveTo>
                  <a:pt x="0" y="0"/>
                </a:moveTo>
                <a:lnTo>
                  <a:pt x="7810500" y="0"/>
                </a:lnTo>
                <a:lnTo>
                  <a:pt x="7810500" y="15430500"/>
                </a:lnTo>
                <a:lnTo>
                  <a:pt x="0" y="15430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98" l="-1382" r="-1382" t="-998"/>
            </a:stretch>
          </a:blipFill>
          <a:ln>
            <a:noFill/>
          </a:ln>
        </p:spPr>
      </p:sp>
      <p:cxnSp>
        <p:nvCxnSpPr>
          <p:cNvPr id="171" name="Google Shape;171;p5"/>
          <p:cNvCxnSpPr/>
          <p:nvPr/>
        </p:nvCxnSpPr>
        <p:spPr>
          <a:xfrm>
            <a:off x="-5259824" y="433058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p5"/>
          <p:cNvCxnSpPr/>
          <p:nvPr/>
        </p:nvCxnSpPr>
        <p:spPr>
          <a:xfrm>
            <a:off x="-5259824" y="6475788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p5"/>
          <p:cNvSpPr txBox="1"/>
          <p:nvPr/>
        </p:nvSpPr>
        <p:spPr>
          <a:xfrm>
            <a:off x="762000" y="2009775"/>
            <a:ext cx="9258300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EFEF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Market Entry</a:t>
            </a:r>
            <a:endParaRPr/>
          </a:p>
        </p:txBody>
      </p:sp>
      <p:sp>
        <p:nvSpPr>
          <p:cNvPr id="174" name="Google Shape;174;p5"/>
          <p:cNvSpPr txBox="1"/>
          <p:nvPr/>
        </p:nvSpPr>
        <p:spPr>
          <a:xfrm>
            <a:off x="1762125" y="4371975"/>
            <a:ext cx="8553450" cy="457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In-depth market research and tailored entry strategies to position your business for success in Kenya and the wider East African region.</a:t>
            </a:r>
            <a:endParaRPr/>
          </a:p>
        </p:txBody>
      </p:sp>
      <p:sp>
        <p:nvSpPr>
          <p:cNvPr id="175" name="Google Shape;175;p5"/>
          <p:cNvSpPr txBox="1"/>
          <p:nvPr/>
        </p:nvSpPr>
        <p:spPr>
          <a:xfrm>
            <a:off x="1762125" y="6534150"/>
            <a:ext cx="8715375" cy="457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Identifying and vetting the right local partners, distributors, and dealers to accelerate your market presence and build lasting commercial relationships.</a:t>
            </a:r>
            <a:endParaRPr/>
          </a:p>
        </p:txBody>
      </p:sp>
      <p:sp>
        <p:nvSpPr>
          <p:cNvPr id="176" name="Google Shape;176;p5"/>
          <p:cNvSpPr txBox="1"/>
          <p:nvPr/>
        </p:nvSpPr>
        <p:spPr>
          <a:xfrm>
            <a:off x="1771650" y="3762375"/>
            <a:ext cx="269557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Market Research</a:t>
            </a:r>
            <a:endParaRPr/>
          </a:p>
        </p:txBody>
      </p:sp>
      <p:sp>
        <p:nvSpPr>
          <p:cNvPr id="177" name="Google Shape;177;p5"/>
          <p:cNvSpPr txBox="1"/>
          <p:nvPr/>
        </p:nvSpPr>
        <p:spPr>
          <a:xfrm>
            <a:off x="1771650" y="5924550"/>
            <a:ext cx="269557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Partner Identification</a:t>
            </a:r>
            <a:endParaRPr/>
          </a:p>
        </p:txBody>
      </p:sp>
      <p:grpSp>
        <p:nvGrpSpPr>
          <p:cNvPr id="178" name="Google Shape;178;p5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179" name="Google Shape;179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" name="Google Shape;181;p5"/>
          <p:cNvSpPr txBox="1"/>
          <p:nvPr/>
        </p:nvSpPr>
        <p:spPr>
          <a:xfrm>
            <a:off x="1123950" y="685800"/>
            <a:ext cx="3638550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5 OF 13</a:t>
            </a:r>
            <a:endParaRPr/>
          </a:p>
        </p:txBody>
      </p:sp>
      <p:sp>
        <p:nvSpPr>
          <p:cNvPr id="182" name="Google Shape;182;p5"/>
          <p:cNvSpPr/>
          <p:nvPr/>
        </p:nvSpPr>
        <p:spPr>
          <a:xfrm>
            <a:off x="9175589" y="676473"/>
            <a:ext cx="1138997" cy="571105"/>
          </a:xfrm>
          <a:custGeom>
            <a:rect b="b" l="l" r="r" t="t"/>
            <a:pathLst>
              <a:path extrusionOk="0" h="571105" w="1138997">
                <a:moveTo>
                  <a:pt x="0" y="0"/>
                </a:moveTo>
                <a:lnTo>
                  <a:pt x="1138997" y="0"/>
                </a:lnTo>
                <a:lnTo>
                  <a:pt x="1138997" y="571104"/>
                </a:lnTo>
                <a:lnTo>
                  <a:pt x="0" y="571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0441" l="0" r="0" t="0"/>
            </a:stretch>
          </a:blipFill>
          <a:ln>
            <a:noFill/>
          </a:ln>
        </p:spPr>
      </p:sp>
      <p:sp>
        <p:nvSpPr>
          <p:cNvPr id="183" name="Google Shape;183;p5"/>
          <p:cNvSpPr/>
          <p:nvPr/>
        </p:nvSpPr>
        <p:spPr>
          <a:xfrm>
            <a:off x="-1609725" y="2524125"/>
            <a:ext cx="9001125" cy="9705975"/>
          </a:xfrm>
          <a:custGeom>
            <a:rect b="b" l="l" r="r" t="t"/>
            <a:pathLst>
              <a:path extrusionOk="0" h="9705975" w="9001125">
                <a:moveTo>
                  <a:pt x="0" y="0"/>
                </a:moveTo>
                <a:lnTo>
                  <a:pt x="9001125" y="0"/>
                </a:lnTo>
                <a:lnTo>
                  <a:pt x="9001125" y="9705975"/>
                </a:lnTo>
                <a:lnTo>
                  <a:pt x="0" y="9705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0000"/>
            </a:blip>
            <a:stretch>
              <a:fillRect b="-60" l="0" r="0" t="-6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"/>
          <p:cNvSpPr/>
          <p:nvPr/>
        </p:nvSpPr>
        <p:spPr>
          <a:xfrm>
            <a:off x="10734675" y="-371996"/>
            <a:ext cx="7553325" cy="15429283"/>
          </a:xfrm>
          <a:custGeom>
            <a:rect b="b" l="l" r="r" t="t"/>
            <a:pathLst>
              <a:path extrusionOk="0" h="15429283" w="7553325">
                <a:moveTo>
                  <a:pt x="0" y="0"/>
                </a:moveTo>
                <a:lnTo>
                  <a:pt x="7553325" y="0"/>
                </a:lnTo>
                <a:lnTo>
                  <a:pt x="7553325" y="15429283"/>
                </a:lnTo>
                <a:lnTo>
                  <a:pt x="0" y="15429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61" l="-22130" r="0" t="-561"/>
            </a:stretch>
          </a:blipFill>
          <a:ln>
            <a:noFill/>
          </a:ln>
        </p:spPr>
      </p:sp>
      <p:cxnSp>
        <p:nvCxnSpPr>
          <p:cNvPr id="189" name="Google Shape;189;p6"/>
          <p:cNvCxnSpPr/>
          <p:nvPr/>
        </p:nvCxnSpPr>
        <p:spPr>
          <a:xfrm>
            <a:off x="-5259824" y="433058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90" name="Google Shape;190;p6"/>
          <p:cNvCxnSpPr/>
          <p:nvPr/>
        </p:nvCxnSpPr>
        <p:spPr>
          <a:xfrm>
            <a:off x="-5259824" y="6475788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1" name="Google Shape;191;p6"/>
          <p:cNvSpPr txBox="1"/>
          <p:nvPr/>
        </p:nvSpPr>
        <p:spPr>
          <a:xfrm>
            <a:off x="762000" y="2009775"/>
            <a:ext cx="9258300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EFEF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Development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1762125" y="4371975"/>
            <a:ext cx="8553450" cy="457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Connecting you with key business stakeholders, industry players, and decision-makers across Kenya to open doors and build strategic relationships.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1762125" y="6534150"/>
            <a:ext cx="8715375" cy="457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Ongoing growth-focused support to help you scale operations, expand your network, and capitalise on emerging opportunities in the East African market.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1771650" y="3762375"/>
            <a:ext cx="269557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Stakeholder Connections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1771650" y="5924550"/>
            <a:ext cx="2695575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Growth Support</a:t>
            </a:r>
            <a:endParaRPr/>
          </a:p>
        </p:txBody>
      </p:sp>
      <p:grpSp>
        <p:nvGrpSpPr>
          <p:cNvPr id="196" name="Google Shape;196;p6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197" name="Google Shape;197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6"/>
          <p:cNvSpPr txBox="1"/>
          <p:nvPr/>
        </p:nvSpPr>
        <p:spPr>
          <a:xfrm>
            <a:off x="1123950" y="685800"/>
            <a:ext cx="3638550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6 OF 13</a:t>
            </a:r>
            <a:endParaRPr/>
          </a:p>
        </p:txBody>
      </p:sp>
      <p:sp>
        <p:nvSpPr>
          <p:cNvPr id="200" name="Google Shape;200;p6"/>
          <p:cNvSpPr/>
          <p:nvPr/>
        </p:nvSpPr>
        <p:spPr>
          <a:xfrm>
            <a:off x="9175589" y="676473"/>
            <a:ext cx="1138997" cy="571105"/>
          </a:xfrm>
          <a:custGeom>
            <a:rect b="b" l="l" r="r" t="t"/>
            <a:pathLst>
              <a:path extrusionOk="0" h="571105" w="1138997">
                <a:moveTo>
                  <a:pt x="0" y="0"/>
                </a:moveTo>
                <a:lnTo>
                  <a:pt x="1138997" y="0"/>
                </a:lnTo>
                <a:lnTo>
                  <a:pt x="1138997" y="571104"/>
                </a:lnTo>
                <a:lnTo>
                  <a:pt x="0" y="571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0441" l="0" r="0" t="0"/>
            </a:stretch>
          </a:blipFill>
          <a:ln>
            <a:noFill/>
          </a:ln>
        </p:spPr>
      </p:sp>
      <p:sp>
        <p:nvSpPr>
          <p:cNvPr id="201" name="Google Shape;201;p6"/>
          <p:cNvSpPr/>
          <p:nvPr/>
        </p:nvSpPr>
        <p:spPr>
          <a:xfrm>
            <a:off x="-1609725" y="2524125"/>
            <a:ext cx="9001125" cy="9705975"/>
          </a:xfrm>
          <a:custGeom>
            <a:rect b="b" l="l" r="r" t="t"/>
            <a:pathLst>
              <a:path extrusionOk="0" h="9705975" w="9001125">
                <a:moveTo>
                  <a:pt x="0" y="0"/>
                </a:moveTo>
                <a:lnTo>
                  <a:pt x="9001125" y="0"/>
                </a:lnTo>
                <a:lnTo>
                  <a:pt x="9001125" y="9705975"/>
                </a:lnTo>
                <a:lnTo>
                  <a:pt x="0" y="9705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0000"/>
            </a:blip>
            <a:stretch>
              <a:fillRect b="-60" l="0" r="0" t="-6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"/>
          <p:cNvSpPr/>
          <p:nvPr/>
        </p:nvSpPr>
        <p:spPr>
          <a:xfrm>
            <a:off x="10645861" y="-371996"/>
            <a:ext cx="7642139" cy="15429283"/>
          </a:xfrm>
          <a:custGeom>
            <a:rect b="b" l="l" r="r" t="t"/>
            <a:pathLst>
              <a:path extrusionOk="0" h="15429283" w="7642139">
                <a:moveTo>
                  <a:pt x="0" y="0"/>
                </a:moveTo>
                <a:lnTo>
                  <a:pt x="7642139" y="0"/>
                </a:lnTo>
                <a:lnTo>
                  <a:pt x="7642139" y="15429283"/>
                </a:lnTo>
                <a:lnTo>
                  <a:pt x="0" y="15429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61" l="-20712" r="0" t="-561"/>
            </a:stretch>
          </a:blipFill>
          <a:ln>
            <a:noFill/>
          </a:ln>
        </p:spPr>
      </p:sp>
      <p:cxnSp>
        <p:nvCxnSpPr>
          <p:cNvPr id="207" name="Google Shape;207;p7"/>
          <p:cNvCxnSpPr/>
          <p:nvPr/>
        </p:nvCxnSpPr>
        <p:spPr>
          <a:xfrm>
            <a:off x="-5259824" y="433058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8" name="Google Shape;208;p7"/>
          <p:cNvCxnSpPr/>
          <p:nvPr/>
        </p:nvCxnSpPr>
        <p:spPr>
          <a:xfrm>
            <a:off x="-5259824" y="6475788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9" name="Google Shape;209;p7"/>
          <p:cNvCxnSpPr/>
          <p:nvPr/>
        </p:nvCxnSpPr>
        <p:spPr>
          <a:xfrm>
            <a:off x="-5259824" y="8623569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0" name="Google Shape;210;p7"/>
          <p:cNvSpPr txBox="1"/>
          <p:nvPr/>
        </p:nvSpPr>
        <p:spPr>
          <a:xfrm>
            <a:off x="760011" y="1994938"/>
            <a:ext cx="9252847" cy="10029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51" u="none" cap="none" strike="noStrike">
                <a:solidFill>
                  <a:srgbClr val="EFEF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Local Representation &amp; Operations Support</a:t>
            </a:r>
            <a:endParaRPr/>
          </a:p>
        </p:txBody>
      </p:sp>
      <p:sp>
        <p:nvSpPr>
          <p:cNvPr id="211" name="Google Shape;211;p7"/>
          <p:cNvSpPr txBox="1"/>
          <p:nvPr/>
        </p:nvSpPr>
        <p:spPr>
          <a:xfrm>
            <a:off x="1764764" y="4382596"/>
            <a:ext cx="8549823" cy="433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manage relationships with key stakeholders and act as your trusted supplier liaison, ensuring smooth communication between your business and local partners.</a:t>
            </a:r>
            <a:endParaRPr/>
          </a:p>
        </p:txBody>
      </p:sp>
      <p:sp>
        <p:nvSpPr>
          <p:cNvPr id="212" name="Google Shape;212;p7"/>
          <p:cNvSpPr txBox="1"/>
          <p:nvPr/>
        </p:nvSpPr>
        <p:spPr>
          <a:xfrm>
            <a:off x="1764764" y="6543322"/>
            <a:ext cx="8711446" cy="433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coordinate and conduct professional site visits on your behalf, providing detailed assessments and reports to support your operational decisions in Kenya.</a:t>
            </a:r>
            <a:endParaRPr/>
          </a:p>
        </p:txBody>
      </p:sp>
      <p:sp>
        <p:nvSpPr>
          <p:cNvPr id="213" name="Google Shape;213;p7"/>
          <p:cNvSpPr txBox="1"/>
          <p:nvPr/>
        </p:nvSpPr>
        <p:spPr>
          <a:xfrm>
            <a:off x="1774289" y="3761564"/>
            <a:ext cx="2688500" cy="299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Stakeholder Engagement</a:t>
            </a:r>
            <a:endParaRPr/>
          </a:p>
        </p:txBody>
      </p:sp>
      <p:sp>
        <p:nvSpPr>
          <p:cNvPr id="214" name="Google Shape;214;p7"/>
          <p:cNvSpPr txBox="1"/>
          <p:nvPr/>
        </p:nvSpPr>
        <p:spPr>
          <a:xfrm>
            <a:off x="1774289" y="5922291"/>
            <a:ext cx="2688500" cy="299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Site Visits</a:t>
            </a:r>
            <a:endParaRPr/>
          </a:p>
        </p:txBody>
      </p:sp>
      <p:sp>
        <p:nvSpPr>
          <p:cNvPr id="215" name="Google Shape;215;p7"/>
          <p:cNvSpPr txBox="1"/>
          <p:nvPr/>
        </p:nvSpPr>
        <p:spPr>
          <a:xfrm>
            <a:off x="1774289" y="8706627"/>
            <a:ext cx="7970799" cy="433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source and secure offices, warehouses, showrooms, and industrial land — managing lease negotiations and support throughout the entire process.</a:t>
            </a:r>
            <a:endParaRPr/>
          </a:p>
        </p:txBody>
      </p:sp>
      <p:sp>
        <p:nvSpPr>
          <p:cNvPr id="216" name="Google Shape;216;p7"/>
          <p:cNvSpPr txBox="1"/>
          <p:nvPr/>
        </p:nvSpPr>
        <p:spPr>
          <a:xfrm>
            <a:off x="1774289" y="8085595"/>
            <a:ext cx="3783392" cy="299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Property &amp; Land Sourcing</a:t>
            </a:r>
            <a:endParaRPr/>
          </a:p>
        </p:txBody>
      </p:sp>
      <p:grpSp>
        <p:nvGrpSpPr>
          <p:cNvPr id="217" name="Google Shape;217;p7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218" name="Google Shape;218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7"/>
          <p:cNvSpPr txBox="1"/>
          <p:nvPr/>
        </p:nvSpPr>
        <p:spPr>
          <a:xfrm>
            <a:off x="1120324" y="688323"/>
            <a:ext cx="3630988" cy="2846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43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6 OF 12</a:t>
            </a:r>
            <a:endParaRPr/>
          </a:p>
        </p:txBody>
      </p:sp>
      <p:sp>
        <p:nvSpPr>
          <p:cNvPr id="221" name="Google Shape;221;p7"/>
          <p:cNvSpPr/>
          <p:nvPr/>
        </p:nvSpPr>
        <p:spPr>
          <a:xfrm>
            <a:off x="9175589" y="676473"/>
            <a:ext cx="1138997" cy="571105"/>
          </a:xfrm>
          <a:custGeom>
            <a:rect b="b" l="l" r="r" t="t"/>
            <a:pathLst>
              <a:path extrusionOk="0" h="571105" w="1138997">
                <a:moveTo>
                  <a:pt x="0" y="0"/>
                </a:moveTo>
                <a:lnTo>
                  <a:pt x="1138997" y="0"/>
                </a:lnTo>
                <a:lnTo>
                  <a:pt x="1138997" y="571104"/>
                </a:lnTo>
                <a:lnTo>
                  <a:pt x="0" y="571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0441" l="0" r="0" t="0"/>
            </a:stretch>
          </a:blipFill>
          <a:ln>
            <a:noFill/>
          </a:ln>
        </p:spPr>
      </p:sp>
      <p:sp>
        <p:nvSpPr>
          <p:cNvPr id="222" name="Google Shape;222;p7"/>
          <p:cNvSpPr/>
          <p:nvPr/>
        </p:nvSpPr>
        <p:spPr>
          <a:xfrm>
            <a:off x="-1609725" y="2524125"/>
            <a:ext cx="9001125" cy="9705975"/>
          </a:xfrm>
          <a:custGeom>
            <a:rect b="b" l="l" r="r" t="t"/>
            <a:pathLst>
              <a:path extrusionOk="0" h="9705975" w="9001125">
                <a:moveTo>
                  <a:pt x="0" y="0"/>
                </a:moveTo>
                <a:lnTo>
                  <a:pt x="9001125" y="0"/>
                </a:lnTo>
                <a:lnTo>
                  <a:pt x="9001125" y="9705975"/>
                </a:lnTo>
                <a:lnTo>
                  <a:pt x="0" y="9705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0000"/>
            </a:blip>
            <a:stretch>
              <a:fillRect b="-60" l="0" r="0" t="-6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"/>
          <p:cNvSpPr/>
          <p:nvPr/>
        </p:nvSpPr>
        <p:spPr>
          <a:xfrm>
            <a:off x="10162600" y="1467048"/>
            <a:ext cx="8125400" cy="13590239"/>
          </a:xfrm>
          <a:custGeom>
            <a:rect b="b" l="l" r="r" t="t"/>
            <a:pathLst>
              <a:path extrusionOk="0" h="13590239" w="8125400">
                <a:moveTo>
                  <a:pt x="0" y="0"/>
                </a:moveTo>
                <a:lnTo>
                  <a:pt x="8125400" y="0"/>
                </a:lnTo>
                <a:lnTo>
                  <a:pt x="8125400" y="13590239"/>
                </a:lnTo>
                <a:lnTo>
                  <a:pt x="0" y="13590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41" l="-1329" r="-1329" t="-1041"/>
            </a:stretch>
          </a:blipFill>
          <a:ln>
            <a:noFill/>
          </a:ln>
        </p:spPr>
      </p:sp>
      <p:cxnSp>
        <p:nvCxnSpPr>
          <p:cNvPr id="228" name="Google Shape;228;p8"/>
          <p:cNvCxnSpPr/>
          <p:nvPr/>
        </p:nvCxnSpPr>
        <p:spPr>
          <a:xfrm>
            <a:off x="-5259824" y="433058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9" name="Google Shape;229;p8"/>
          <p:cNvCxnSpPr/>
          <p:nvPr/>
        </p:nvCxnSpPr>
        <p:spPr>
          <a:xfrm>
            <a:off x="-5259824" y="6475788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0" name="Google Shape;230;p8"/>
          <p:cNvCxnSpPr/>
          <p:nvPr/>
        </p:nvCxnSpPr>
        <p:spPr>
          <a:xfrm>
            <a:off x="-5259824" y="8623569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1" name="Google Shape;231;p8"/>
          <p:cNvSpPr txBox="1"/>
          <p:nvPr/>
        </p:nvSpPr>
        <p:spPr>
          <a:xfrm>
            <a:off x="762000" y="2009775"/>
            <a:ext cx="9258300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EFEF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Recruitment &amp; Talent Sourcing</a:t>
            </a:r>
            <a:endParaRPr/>
          </a:p>
        </p:txBody>
      </p:sp>
      <p:sp>
        <p:nvSpPr>
          <p:cNvPr id="232" name="Google Shape;232;p8"/>
          <p:cNvSpPr txBox="1"/>
          <p:nvPr/>
        </p:nvSpPr>
        <p:spPr>
          <a:xfrm>
            <a:off x="1762125" y="4371975"/>
            <a:ext cx="8553450" cy="457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2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identify, attract, and screen top local talent across Kenya — from entry-level staff to senior professionals — ensuring the right fit for your operations.</a:t>
            </a:r>
            <a:endParaRPr/>
          </a:p>
        </p:txBody>
      </p:sp>
      <p:sp>
        <p:nvSpPr>
          <p:cNvPr id="233" name="Google Shape;233;p8"/>
          <p:cNvSpPr txBox="1"/>
          <p:nvPr/>
        </p:nvSpPr>
        <p:spPr>
          <a:xfrm>
            <a:off x="1762125" y="6534150"/>
            <a:ext cx="8715375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Rigorous background checks, skills assessments, and reference verification to deliver qualified, reliable candidates ready to contribute from day one.</a:t>
            </a:r>
            <a:endParaRPr/>
          </a:p>
        </p:txBody>
      </p:sp>
      <p:sp>
        <p:nvSpPr>
          <p:cNvPr id="234" name="Google Shape;234;p8"/>
          <p:cNvSpPr txBox="1"/>
          <p:nvPr/>
        </p:nvSpPr>
        <p:spPr>
          <a:xfrm>
            <a:off x="1771650" y="3752850"/>
            <a:ext cx="3810000" cy="328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End-to-End Talent Sourcing</a:t>
            </a:r>
            <a:endParaRPr/>
          </a:p>
        </p:txBody>
      </p:sp>
      <p:sp>
        <p:nvSpPr>
          <p:cNvPr id="235" name="Google Shape;235;p8"/>
          <p:cNvSpPr txBox="1"/>
          <p:nvPr/>
        </p:nvSpPr>
        <p:spPr>
          <a:xfrm>
            <a:off x="1771650" y="5915025"/>
            <a:ext cx="3810000" cy="328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1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Candidate Screening &amp; Vetting</a:t>
            </a:r>
            <a:endParaRPr/>
          </a:p>
        </p:txBody>
      </p:sp>
      <p:sp>
        <p:nvSpPr>
          <p:cNvPr id="236" name="Google Shape;236;p8"/>
          <p:cNvSpPr txBox="1"/>
          <p:nvPr/>
        </p:nvSpPr>
        <p:spPr>
          <a:xfrm>
            <a:off x="1771650" y="8696325"/>
            <a:ext cx="7972425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support onboarding, team integration, and workforce planning so your new hires are productive and aligned with your company culture from the start.</a:t>
            </a:r>
            <a:endParaRPr/>
          </a:p>
        </p:txBody>
      </p:sp>
      <p:sp>
        <p:nvSpPr>
          <p:cNvPr id="237" name="Google Shape;237;p8"/>
          <p:cNvSpPr txBox="1"/>
          <p:nvPr/>
        </p:nvSpPr>
        <p:spPr>
          <a:xfrm>
            <a:off x="1771650" y="8086725"/>
            <a:ext cx="379095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Team Building &amp; Onboarding</a:t>
            </a:r>
            <a:endParaRPr/>
          </a:p>
        </p:txBody>
      </p:sp>
      <p:grpSp>
        <p:nvGrpSpPr>
          <p:cNvPr id="238" name="Google Shape;238;p8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239" name="Google Shape;239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8"/>
          <p:cNvSpPr txBox="1"/>
          <p:nvPr/>
        </p:nvSpPr>
        <p:spPr>
          <a:xfrm>
            <a:off x="1123950" y="685800"/>
            <a:ext cx="3638550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7 OF 12</a:t>
            </a:r>
            <a:endParaRPr/>
          </a:p>
        </p:txBody>
      </p:sp>
      <p:sp>
        <p:nvSpPr>
          <p:cNvPr id="242" name="Google Shape;242;p8"/>
          <p:cNvSpPr/>
          <p:nvPr/>
        </p:nvSpPr>
        <p:spPr>
          <a:xfrm>
            <a:off x="9175589" y="676473"/>
            <a:ext cx="1138997" cy="571105"/>
          </a:xfrm>
          <a:custGeom>
            <a:rect b="b" l="l" r="r" t="t"/>
            <a:pathLst>
              <a:path extrusionOk="0" h="571105" w="1138997">
                <a:moveTo>
                  <a:pt x="0" y="0"/>
                </a:moveTo>
                <a:lnTo>
                  <a:pt x="1138997" y="0"/>
                </a:lnTo>
                <a:lnTo>
                  <a:pt x="1138997" y="571104"/>
                </a:lnTo>
                <a:lnTo>
                  <a:pt x="0" y="571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0441" l="0" r="0" t="0"/>
            </a:stretch>
          </a:blipFill>
          <a:ln>
            <a:noFill/>
          </a:ln>
        </p:spPr>
      </p:sp>
      <p:sp>
        <p:nvSpPr>
          <p:cNvPr id="243" name="Google Shape;243;p8"/>
          <p:cNvSpPr/>
          <p:nvPr/>
        </p:nvSpPr>
        <p:spPr>
          <a:xfrm>
            <a:off x="-1609725" y="2524125"/>
            <a:ext cx="9001125" cy="9705975"/>
          </a:xfrm>
          <a:custGeom>
            <a:rect b="b" l="l" r="r" t="t"/>
            <a:pathLst>
              <a:path extrusionOk="0" h="9705975" w="9001125">
                <a:moveTo>
                  <a:pt x="0" y="0"/>
                </a:moveTo>
                <a:lnTo>
                  <a:pt x="9001125" y="0"/>
                </a:lnTo>
                <a:lnTo>
                  <a:pt x="9001125" y="9705975"/>
                </a:lnTo>
                <a:lnTo>
                  <a:pt x="0" y="9705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0000"/>
            </a:blip>
            <a:stretch>
              <a:fillRect b="-60" l="0" r="0" t="-6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F3C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"/>
          <p:cNvSpPr/>
          <p:nvPr/>
        </p:nvSpPr>
        <p:spPr>
          <a:xfrm>
            <a:off x="10162600" y="1467048"/>
            <a:ext cx="8125400" cy="13590239"/>
          </a:xfrm>
          <a:custGeom>
            <a:rect b="b" l="l" r="r" t="t"/>
            <a:pathLst>
              <a:path extrusionOk="0" h="13590239" w="8125400">
                <a:moveTo>
                  <a:pt x="0" y="0"/>
                </a:moveTo>
                <a:lnTo>
                  <a:pt x="8125400" y="0"/>
                </a:lnTo>
                <a:lnTo>
                  <a:pt x="8125400" y="13590239"/>
                </a:lnTo>
                <a:lnTo>
                  <a:pt x="0" y="13590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41" l="-1329" r="-1329" t="-1041"/>
            </a:stretch>
          </a:blipFill>
          <a:ln>
            <a:noFill/>
          </a:ln>
        </p:spPr>
      </p:sp>
      <p:cxnSp>
        <p:nvCxnSpPr>
          <p:cNvPr id="249" name="Google Shape;249;p9"/>
          <p:cNvCxnSpPr/>
          <p:nvPr/>
        </p:nvCxnSpPr>
        <p:spPr>
          <a:xfrm>
            <a:off x="-5259824" y="4330586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0" name="Google Shape;250;p9"/>
          <p:cNvCxnSpPr/>
          <p:nvPr/>
        </p:nvCxnSpPr>
        <p:spPr>
          <a:xfrm>
            <a:off x="-5259824" y="6475788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1" name="Google Shape;251;p9"/>
          <p:cNvCxnSpPr/>
          <p:nvPr/>
        </p:nvCxnSpPr>
        <p:spPr>
          <a:xfrm>
            <a:off x="-5259824" y="8623569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2" name="Google Shape;252;p9"/>
          <p:cNvSpPr txBox="1"/>
          <p:nvPr/>
        </p:nvSpPr>
        <p:spPr>
          <a:xfrm>
            <a:off x="762000" y="2009775"/>
            <a:ext cx="9258300" cy="501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49" u="none" cap="none" strike="noStrike">
                <a:solidFill>
                  <a:srgbClr val="EFEFE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Government Coordination</a:t>
            </a:r>
            <a:endParaRPr/>
          </a:p>
        </p:txBody>
      </p:sp>
      <p:sp>
        <p:nvSpPr>
          <p:cNvPr id="253" name="Google Shape;253;p9"/>
          <p:cNvSpPr txBox="1"/>
          <p:nvPr/>
        </p:nvSpPr>
        <p:spPr>
          <a:xfrm>
            <a:off x="1762125" y="4371975"/>
            <a:ext cx="8553450" cy="437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handle end-to-end company registration, business licensing, and permit acquisition — navigating Kenyan regulatory frameworks so you can operate legally and confidently.</a:t>
            </a:r>
            <a:endParaRPr/>
          </a:p>
        </p:txBody>
      </p:sp>
      <p:sp>
        <p:nvSpPr>
          <p:cNvPr id="254" name="Google Shape;254;p9"/>
          <p:cNvSpPr txBox="1"/>
          <p:nvPr/>
        </p:nvSpPr>
        <p:spPr>
          <a:xfrm>
            <a:off x="1762125" y="6534150"/>
            <a:ext cx="8715375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ensure your business meets all statutory obligations — from tax compliance and industry regulations to environmental and labour law requirements.</a:t>
            </a:r>
            <a:endParaRPr/>
          </a:p>
        </p:txBody>
      </p:sp>
      <p:sp>
        <p:nvSpPr>
          <p:cNvPr id="255" name="Google Shape;255;p9"/>
          <p:cNvSpPr txBox="1"/>
          <p:nvPr/>
        </p:nvSpPr>
        <p:spPr>
          <a:xfrm>
            <a:off x="1771650" y="3752850"/>
            <a:ext cx="3810000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4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Company Registration &amp; Licensing</a:t>
            </a:r>
            <a:endParaRPr/>
          </a:p>
        </p:txBody>
      </p:sp>
      <p:sp>
        <p:nvSpPr>
          <p:cNvPr id="256" name="Google Shape;256;p9"/>
          <p:cNvSpPr txBox="1"/>
          <p:nvPr/>
        </p:nvSpPr>
        <p:spPr>
          <a:xfrm>
            <a:off x="1771650" y="5915025"/>
            <a:ext cx="3810000" cy="328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9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Regulatory Compliance</a:t>
            </a:r>
            <a:endParaRPr/>
          </a:p>
        </p:txBody>
      </p:sp>
      <p:sp>
        <p:nvSpPr>
          <p:cNvPr id="257" name="Google Shape;257;p9"/>
          <p:cNvSpPr txBox="1"/>
          <p:nvPr/>
        </p:nvSpPr>
        <p:spPr>
          <a:xfrm>
            <a:off x="1771650" y="8696325"/>
            <a:ext cx="7972425" cy="4572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Direct liaison with government institutions and agencies on your behalf — managing approvals, follow-ups, and official correspondence to keep your projects moving.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1771650" y="8086725"/>
            <a:ext cx="3790950" cy="292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8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Government Agency Engagement</a:t>
            </a:r>
            <a:endParaRPr/>
          </a:p>
        </p:txBody>
      </p:sp>
      <p:grpSp>
        <p:nvGrpSpPr>
          <p:cNvPr id="259" name="Google Shape;259;p9"/>
          <p:cNvGrpSpPr/>
          <p:nvPr/>
        </p:nvGrpSpPr>
        <p:grpSpPr>
          <a:xfrm>
            <a:off x="606906" y="830197"/>
            <a:ext cx="263656" cy="263656"/>
            <a:chOff x="0" y="0"/>
            <a:chExt cx="812800" cy="812800"/>
          </a:xfrm>
        </p:grpSpPr>
        <p:sp>
          <p:nvSpPr>
            <p:cNvPr id="260" name="Google Shape;260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7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9"/>
          <p:cNvSpPr txBox="1"/>
          <p:nvPr/>
        </p:nvSpPr>
        <p:spPr>
          <a:xfrm>
            <a:off x="1123950" y="685800"/>
            <a:ext cx="3638550" cy="284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39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PAGE 8 OF 12</a:t>
            </a:r>
            <a:endParaRPr/>
          </a:p>
        </p:txBody>
      </p:sp>
      <p:sp>
        <p:nvSpPr>
          <p:cNvPr id="263" name="Google Shape;263;p9"/>
          <p:cNvSpPr/>
          <p:nvPr/>
        </p:nvSpPr>
        <p:spPr>
          <a:xfrm>
            <a:off x="9175589" y="676473"/>
            <a:ext cx="1138997" cy="571105"/>
          </a:xfrm>
          <a:custGeom>
            <a:rect b="b" l="l" r="r" t="t"/>
            <a:pathLst>
              <a:path extrusionOk="0" h="571105" w="1138997">
                <a:moveTo>
                  <a:pt x="0" y="0"/>
                </a:moveTo>
                <a:lnTo>
                  <a:pt x="1138997" y="0"/>
                </a:lnTo>
                <a:lnTo>
                  <a:pt x="1138997" y="571104"/>
                </a:lnTo>
                <a:lnTo>
                  <a:pt x="0" y="571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0441" l="0" r="0" t="0"/>
            </a:stretch>
          </a:blipFill>
          <a:ln>
            <a:noFill/>
          </a:ln>
        </p:spPr>
      </p:sp>
      <p:sp>
        <p:nvSpPr>
          <p:cNvPr id="264" name="Google Shape;264;p9"/>
          <p:cNvSpPr/>
          <p:nvPr/>
        </p:nvSpPr>
        <p:spPr>
          <a:xfrm>
            <a:off x="-1609725" y="2524125"/>
            <a:ext cx="9001125" cy="9705975"/>
          </a:xfrm>
          <a:custGeom>
            <a:rect b="b" l="l" r="r" t="t"/>
            <a:pathLst>
              <a:path extrusionOk="0" h="9705975" w="9001125">
                <a:moveTo>
                  <a:pt x="0" y="0"/>
                </a:moveTo>
                <a:lnTo>
                  <a:pt x="9001125" y="0"/>
                </a:lnTo>
                <a:lnTo>
                  <a:pt x="9001125" y="9705975"/>
                </a:lnTo>
                <a:lnTo>
                  <a:pt x="0" y="97059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0000"/>
            </a:blip>
            <a:stretch>
              <a:fillRect b="-60" l="0" r="0" t="-6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